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73" r:id="rId2"/>
    <p:sldId id="281" r:id="rId3"/>
    <p:sldId id="328" r:id="rId4"/>
    <p:sldId id="330" r:id="rId5"/>
    <p:sldId id="274" r:id="rId6"/>
    <p:sldId id="331" r:id="rId7"/>
    <p:sldId id="332" r:id="rId8"/>
    <p:sldId id="333" r:id="rId9"/>
    <p:sldId id="334" r:id="rId10"/>
    <p:sldId id="335" r:id="rId11"/>
    <p:sldId id="343" r:id="rId12"/>
    <p:sldId id="364" r:id="rId13"/>
    <p:sldId id="336" r:id="rId14"/>
    <p:sldId id="337" r:id="rId15"/>
    <p:sldId id="338" r:id="rId16"/>
    <p:sldId id="365" r:id="rId17"/>
    <p:sldId id="339" r:id="rId18"/>
    <p:sldId id="340" r:id="rId19"/>
    <p:sldId id="341" r:id="rId20"/>
    <p:sldId id="342" r:id="rId21"/>
    <p:sldId id="347" r:id="rId22"/>
    <p:sldId id="275" r:id="rId23"/>
    <p:sldId id="366" r:id="rId24"/>
    <p:sldId id="344" r:id="rId25"/>
    <p:sldId id="367" r:id="rId26"/>
    <p:sldId id="370" r:id="rId27"/>
    <p:sldId id="369" r:id="rId28"/>
    <p:sldId id="345" r:id="rId29"/>
    <p:sldId id="351" r:id="rId30"/>
    <p:sldId id="372" r:id="rId31"/>
    <p:sldId id="373" r:id="rId32"/>
    <p:sldId id="374" r:id="rId33"/>
    <p:sldId id="346" r:id="rId34"/>
    <p:sldId id="348" r:id="rId35"/>
    <p:sldId id="349" r:id="rId36"/>
    <p:sldId id="371" r:id="rId37"/>
    <p:sldId id="352" r:id="rId38"/>
    <p:sldId id="355" r:id="rId39"/>
    <p:sldId id="356" r:id="rId40"/>
    <p:sldId id="357" r:id="rId41"/>
    <p:sldId id="375" r:id="rId42"/>
    <p:sldId id="358" r:id="rId43"/>
    <p:sldId id="376" r:id="rId44"/>
    <p:sldId id="359" r:id="rId45"/>
    <p:sldId id="378" r:id="rId46"/>
    <p:sldId id="377" r:id="rId47"/>
    <p:sldId id="379" r:id="rId48"/>
    <p:sldId id="380" r:id="rId49"/>
    <p:sldId id="318" r:id="rId50"/>
    <p:sldId id="360" r:id="rId51"/>
    <p:sldId id="381" r:id="rId52"/>
    <p:sldId id="361" r:id="rId53"/>
    <p:sldId id="382" r:id="rId54"/>
    <p:sldId id="290" r:id="rId55"/>
    <p:sldId id="385" r:id="rId56"/>
    <p:sldId id="384" r:id="rId57"/>
    <p:sldId id="383" r:id="rId58"/>
    <p:sldId id="386" r:id="rId59"/>
    <p:sldId id="32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Intro" id="{EE8FD0CF-A25F-A540-8B94-CDB611F048E6}">
          <p14:sldIdLst>
            <p14:sldId id="281"/>
            <p14:sldId id="328"/>
            <p14:sldId id="330"/>
          </p14:sldIdLst>
        </p14:section>
        <p14:section name="Dimensionality reduction" id="{D9EBD24D-C993-DF4D-8056-9B6F3711C244}">
          <p14:sldIdLst>
            <p14:sldId id="274"/>
            <p14:sldId id="331"/>
            <p14:sldId id="332"/>
            <p14:sldId id="333"/>
            <p14:sldId id="334"/>
            <p14:sldId id="335"/>
            <p14:sldId id="343"/>
            <p14:sldId id="364"/>
            <p14:sldId id="336"/>
            <p14:sldId id="337"/>
            <p14:sldId id="338"/>
            <p14:sldId id="365"/>
            <p14:sldId id="339"/>
            <p14:sldId id="340"/>
            <p14:sldId id="341"/>
            <p14:sldId id="342"/>
          </p14:sldIdLst>
        </p14:section>
        <p14:section name="Clustering" id="{F77715A2-7F68-1943-9841-CEFF63F5B99D}">
          <p14:sldIdLst>
            <p14:sldId id="347"/>
            <p14:sldId id="275"/>
            <p14:sldId id="366"/>
            <p14:sldId id="344"/>
            <p14:sldId id="367"/>
            <p14:sldId id="370"/>
            <p14:sldId id="369"/>
            <p14:sldId id="345"/>
            <p14:sldId id="351"/>
            <p14:sldId id="372"/>
            <p14:sldId id="373"/>
            <p14:sldId id="374"/>
            <p14:sldId id="346"/>
            <p14:sldId id="348"/>
            <p14:sldId id="349"/>
            <p14:sldId id="371"/>
            <p14:sldId id="352"/>
            <p14:sldId id="355"/>
            <p14:sldId id="356"/>
            <p14:sldId id="357"/>
            <p14:sldId id="375"/>
            <p14:sldId id="358"/>
            <p14:sldId id="376"/>
            <p14:sldId id="359"/>
            <p14:sldId id="378"/>
            <p14:sldId id="377"/>
            <p14:sldId id="379"/>
            <p14:sldId id="380"/>
          </p14:sldIdLst>
        </p14:section>
        <p14:section name="Common pitfalls" id="{13B8AA30-F402-0145-A21E-655676AEB9A9}">
          <p14:sldIdLst>
            <p14:sldId id="318"/>
            <p14:sldId id="360"/>
            <p14:sldId id="381"/>
            <p14:sldId id="361"/>
            <p14:sldId id="382"/>
          </p14:sldIdLst>
        </p14:section>
        <p14:section name="Biological usecases" id="{3AE20213-979D-1044-91EC-DAFDA7639516}">
          <p14:sldIdLst>
            <p14:sldId id="290"/>
            <p14:sldId id="385"/>
            <p14:sldId id="384"/>
            <p14:sldId id="383"/>
            <p14:sldId id="386"/>
          </p14:sldIdLst>
        </p14:section>
        <p14:section name="Wrap-up" id="{80891B87-8133-D248-8604-8B3622D470A1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1400"/>
    <a:srgbClr val="6A3A00"/>
    <a:srgbClr val="EA8A00"/>
    <a:srgbClr val="F5AF01"/>
    <a:srgbClr val="FFD302"/>
    <a:srgbClr val="FFF000"/>
    <a:srgbClr val="6A4C93"/>
    <a:srgbClr val="1982C4"/>
    <a:srgbClr val="8AC926"/>
    <a:srgbClr val="FFC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13"/>
    <p:restoredTop sz="94682"/>
  </p:normalViewPr>
  <p:slideViewPr>
    <p:cSldViewPr snapToGrid="0" snapToObjects="1">
      <p:cViewPr varScale="1">
        <p:scale>
          <a:sx n="77" d="100"/>
          <a:sy n="77" d="100"/>
        </p:scale>
        <p:origin x="200" y="10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1D75-6DAC-5E43-82AA-FB81D98FBCB4}" type="datetimeFigureOut">
              <a:rPr lang="pl-PL" smtClean="0"/>
              <a:t>12.10.2025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846A2-1F19-E849-9A65-5F64EFB76B4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708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174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29140-A507-89AF-5991-A89DFD64C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D8206E1-9170-9A78-6C81-8841F0983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7A453E0-3D92-F9C6-1409-FA9E7F070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98629AB-066C-66EA-0027-040C51DAE2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279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AE3AD-BDCB-97E9-E4FE-F1DAD72AF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90CC19E-9444-B559-414E-26D69DC6F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BEA50A4-9489-78F8-7E58-E5B0B7F4E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68A602C-D9D4-D811-BDC1-95649C780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575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517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7.svg"/><Relationship Id="rId18" Type="http://schemas.openxmlformats.org/officeDocument/2006/relationships/image" Target="../media/image38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17" Type="http://schemas.openxmlformats.org/officeDocument/2006/relationships/image" Target="../media/image37.png"/><Relationship Id="rId2" Type="http://schemas.openxmlformats.org/officeDocument/2006/relationships/image" Target="../media/image1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7.svg"/><Relationship Id="rId18" Type="http://schemas.openxmlformats.org/officeDocument/2006/relationships/image" Target="../media/image41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17" Type="http://schemas.openxmlformats.org/officeDocument/2006/relationships/image" Target="../media/image40.png"/><Relationship Id="rId2" Type="http://schemas.openxmlformats.org/officeDocument/2006/relationships/image" Target="../media/image13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sv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28.png"/><Relationship Id="rId10" Type="http://schemas.openxmlformats.org/officeDocument/2006/relationships/image" Target="../media/image21.png"/><Relationship Id="rId4" Type="http://schemas.openxmlformats.org/officeDocument/2006/relationships/image" Target="../media/image14.svg"/><Relationship Id="rId9" Type="http://schemas.openxmlformats.org/officeDocument/2006/relationships/customXml" Target="../ink/ink11.xml"/><Relationship Id="rId1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17" Type="http://schemas.openxmlformats.org/officeDocument/2006/relationships/image" Target="../media/image34.png"/><Relationship Id="rId2" Type="http://schemas.openxmlformats.org/officeDocument/2006/relationships/image" Target="../media/image1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openxmlformats.org/officeDocument/2006/relationships/image" Target="../media/image12.svg"/><Relationship Id="rId3" Type="http://schemas.openxmlformats.org/officeDocument/2006/relationships/customXml" Target="../ink/ink1.xml"/><Relationship Id="rId21" Type="http://schemas.openxmlformats.org/officeDocument/2006/relationships/image" Target="../media/image7.svg"/><Relationship Id="rId34" Type="http://schemas.openxmlformats.org/officeDocument/2006/relationships/image" Target="../media/image20.svg"/><Relationship Id="rId17" Type="http://schemas.openxmlformats.org/officeDocument/2006/relationships/image" Target="../media/image18.png"/><Relationship Id="rId25" Type="http://schemas.openxmlformats.org/officeDocument/2006/relationships/image" Target="../media/image11.png"/><Relationship Id="rId3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6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.png"/><Relationship Id="rId32" Type="http://schemas.openxmlformats.org/officeDocument/2006/relationships/image" Target="../media/image18.svg"/><Relationship Id="rId23" Type="http://schemas.openxmlformats.org/officeDocument/2006/relationships/image" Target="../media/image9.svg"/><Relationship Id="rId28" Type="http://schemas.openxmlformats.org/officeDocument/2006/relationships/image" Target="../media/image14.svg"/><Relationship Id="rId19" Type="http://schemas.openxmlformats.org/officeDocument/2006/relationships/image" Target="../media/image5.svg"/><Relationship Id="rId31" Type="http://schemas.openxmlformats.org/officeDocument/2006/relationships/image" Target="../media/image17.png"/><Relationship Id="rId22" Type="http://schemas.openxmlformats.org/officeDocument/2006/relationships/image" Target="../media/image8.png"/><Relationship Id="rId27" Type="http://schemas.openxmlformats.org/officeDocument/2006/relationships/image" Target="../media/image13.png"/><Relationship Id="rId30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0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9.png"/><Relationship Id="rId26" Type="http://schemas.openxmlformats.org/officeDocument/2006/relationships/image" Target="../media/image15.png"/><Relationship Id="rId21" Type="http://schemas.openxmlformats.org/officeDocument/2006/relationships/image" Target="../media/image27.svg"/><Relationship Id="rId17" Type="http://schemas.openxmlformats.org/officeDocument/2006/relationships/image" Target="../media/image400.png"/><Relationship Id="rId25" Type="http://schemas.openxmlformats.org/officeDocument/2006/relationships/image" Target="../media/image12.svg"/><Relationship Id="rId2" Type="http://schemas.openxmlformats.org/officeDocument/2006/relationships/customXml" Target="../ink/ink21.xml"/><Relationship Id="rId20" Type="http://schemas.openxmlformats.org/officeDocument/2006/relationships/image" Target="../media/image26.png"/><Relationship Id="rId29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.png"/><Relationship Id="rId23" Type="http://schemas.openxmlformats.org/officeDocument/2006/relationships/image" Target="../media/image51.svg"/><Relationship Id="rId28" Type="http://schemas.openxmlformats.org/officeDocument/2006/relationships/image" Target="../media/image17.png"/><Relationship Id="rId19" Type="http://schemas.openxmlformats.org/officeDocument/2006/relationships/image" Target="../media/image20.svg"/><Relationship Id="rId31" Type="http://schemas.openxmlformats.org/officeDocument/2006/relationships/image" Target="../media/image54.png"/><Relationship Id="rId22" Type="http://schemas.openxmlformats.org/officeDocument/2006/relationships/image" Target="../media/image50.png"/><Relationship Id="rId27" Type="http://schemas.openxmlformats.org/officeDocument/2006/relationships/image" Target="../media/image16.svg"/><Relationship Id="rId30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56.png"/><Relationship Id="rId2" Type="http://schemas.openxmlformats.org/officeDocument/2006/relationships/customXml" Target="../ink/ink2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61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60.png"/><Relationship Id="rId2" Type="http://schemas.openxmlformats.org/officeDocument/2006/relationships/customXml" Target="../ink/ink2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65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64.png"/><Relationship Id="rId2" Type="http://schemas.openxmlformats.org/officeDocument/2006/relationships/customXml" Target="../ink/ink27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19" Type="http://schemas.openxmlformats.org/officeDocument/2006/relationships/image" Target="../media/image66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8.xml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customXml" Target="../ink/ink2.xml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25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23.png"/><Relationship Id="rId19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29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70.png"/><Relationship Id="rId2" Type="http://schemas.openxmlformats.org/officeDocument/2006/relationships/customXml" Target="../ink/ink30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1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3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75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74.png"/><Relationship Id="rId2" Type="http://schemas.openxmlformats.org/officeDocument/2006/relationships/customXml" Target="../ink/ink3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19" Type="http://schemas.openxmlformats.org/officeDocument/2006/relationships/image" Target="../media/image76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78.png"/><Relationship Id="rId2" Type="http://schemas.openxmlformats.org/officeDocument/2006/relationships/customXml" Target="../ink/ink38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customXml" Target="../ink/ink3.xml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21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81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80.png"/><Relationship Id="rId2" Type="http://schemas.openxmlformats.org/officeDocument/2006/relationships/customXml" Target="../ink/ink39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18" Type="http://schemas.openxmlformats.org/officeDocument/2006/relationships/image" Target="../media/image84.pn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17" Type="http://schemas.openxmlformats.org/officeDocument/2006/relationships/image" Target="../media/image83.png"/><Relationship Id="rId2" Type="http://schemas.openxmlformats.org/officeDocument/2006/relationships/customXml" Target="../ink/ink40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19" Type="http://schemas.openxmlformats.org/officeDocument/2006/relationships/image" Target="../media/image85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2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27.svg"/><Relationship Id="rId12" Type="http://schemas.openxmlformats.org/officeDocument/2006/relationships/image" Target="../media/image15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7.png"/><Relationship Id="rId26" Type="http://schemas.openxmlformats.org/officeDocument/2006/relationships/image" Target="../media/image89.png"/><Relationship Id="rId3" Type="http://schemas.openxmlformats.org/officeDocument/2006/relationships/image" Target="../media/image20.svg"/><Relationship Id="rId21" Type="http://schemas.openxmlformats.org/officeDocument/2006/relationships/image" Target="../media/image12.svg"/><Relationship Id="rId17" Type="http://schemas.openxmlformats.org/officeDocument/2006/relationships/image" Target="../media/image400.png"/><Relationship Id="rId25" Type="http://schemas.openxmlformats.org/officeDocument/2006/relationships/image" Target="../media/image18.svg"/><Relationship Id="rId2" Type="http://schemas.openxmlformats.org/officeDocument/2006/relationships/image" Target="../media/image1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24" Type="http://schemas.openxmlformats.org/officeDocument/2006/relationships/image" Target="../media/image17.png"/><Relationship Id="rId5" Type="http://schemas.openxmlformats.org/officeDocument/2006/relationships/image" Target="../media/image27.svg"/><Relationship Id="rId23" Type="http://schemas.openxmlformats.org/officeDocument/2006/relationships/image" Target="../media/image14.svg"/><Relationship Id="rId19" Type="http://schemas.openxmlformats.org/officeDocument/2006/relationships/image" Target="../media/image88.svg"/><Relationship Id="rId4" Type="http://schemas.openxmlformats.org/officeDocument/2006/relationships/image" Target="../media/image26.png"/><Relationship Id="rId22" Type="http://schemas.openxmlformats.org/officeDocument/2006/relationships/image" Target="../media/image13.png"/><Relationship Id="rId27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8" Type="http://schemas.openxmlformats.org/officeDocument/2006/relationships/image" Target="../media/image19.png"/><Relationship Id="rId3" Type="http://schemas.openxmlformats.org/officeDocument/2006/relationships/image" Target="../media/image14.svg"/><Relationship Id="rId21" Type="http://schemas.openxmlformats.org/officeDocument/2006/relationships/image" Target="../media/image27.svg"/><Relationship Id="rId7" Type="http://schemas.openxmlformats.org/officeDocument/2006/relationships/image" Target="../media/image18.svg"/><Relationship Id="rId17" Type="http://schemas.openxmlformats.org/officeDocument/2006/relationships/image" Target="../media/image18.png"/><Relationship Id="rId2" Type="http://schemas.openxmlformats.org/officeDocument/2006/relationships/image" Target="../media/image13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6.svg"/><Relationship Id="rId23" Type="http://schemas.openxmlformats.org/officeDocument/2006/relationships/image" Target="../media/image29.svg"/><Relationship Id="rId19" Type="http://schemas.openxmlformats.org/officeDocument/2006/relationships/image" Target="../media/image20.svg"/><Relationship Id="rId4" Type="http://schemas.openxmlformats.org/officeDocument/2006/relationships/image" Target="../media/image15.png"/><Relationship Id="rId22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4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17" Type="http://schemas.openxmlformats.org/officeDocument/2006/relationships/image" Target="../media/image92.png"/><Relationship Id="rId2" Type="http://schemas.openxmlformats.org/officeDocument/2006/relationships/image" Target="../media/image19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88.svg"/><Relationship Id="rId1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4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17" Type="http://schemas.openxmlformats.org/officeDocument/2006/relationships/image" Target="../media/image94.png"/><Relationship Id="rId2" Type="http://schemas.openxmlformats.org/officeDocument/2006/relationships/image" Target="../media/image19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88.svg"/><Relationship Id="rId1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4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17" Type="http://schemas.openxmlformats.org/officeDocument/2006/relationships/image" Target="../media/image96.png"/><Relationship Id="rId2" Type="http://schemas.openxmlformats.org/officeDocument/2006/relationships/image" Target="../media/image19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88.svg"/><Relationship Id="rId1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4.svg"/><Relationship Id="rId3" Type="http://schemas.openxmlformats.org/officeDocument/2006/relationships/image" Target="../media/image20.sv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17" Type="http://schemas.openxmlformats.org/officeDocument/2006/relationships/image" Target="../media/image98.png"/><Relationship Id="rId2" Type="http://schemas.openxmlformats.org/officeDocument/2006/relationships/image" Target="../media/image19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12.svg"/><Relationship Id="rId5" Type="http://schemas.openxmlformats.org/officeDocument/2006/relationships/image" Target="../media/image27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88.svg"/><Relationship Id="rId1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350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customXml" Target="../ink/ink53.xml"/><Relationship Id="rId16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customXml" Target="../ink/ink54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17" Type="http://schemas.openxmlformats.org/officeDocument/2006/relationships/image" Target="../media/image105.png"/><Relationship Id="rId2" Type="http://schemas.openxmlformats.org/officeDocument/2006/relationships/customXml" Target="../ink/ink55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customXml" Target="../ink/ink56.xml"/><Relationship Id="rId16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.svg"/><Relationship Id="rId3" Type="http://schemas.openxmlformats.org/officeDocument/2006/relationships/image" Target="../media/image102.png"/><Relationship Id="rId7" Type="http://schemas.openxmlformats.org/officeDocument/2006/relationships/image" Target="../media/image27.svg"/><Relationship Id="rId12" Type="http://schemas.openxmlformats.org/officeDocument/2006/relationships/image" Target="../media/image13.png"/><Relationship Id="rId2" Type="http://schemas.openxmlformats.org/officeDocument/2006/relationships/customXml" Target="../ink/ink57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2.svg"/><Relationship Id="rId5" Type="http://schemas.openxmlformats.org/officeDocument/2006/relationships/image" Target="../media/image2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100.svg"/><Relationship Id="rId1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115.svg"/><Relationship Id="rId18" Type="http://schemas.openxmlformats.org/officeDocument/2006/relationships/image" Target="../media/image17.png"/><Relationship Id="rId3" Type="http://schemas.openxmlformats.org/officeDocument/2006/relationships/image" Target="../media/image109.svg"/><Relationship Id="rId21" Type="http://schemas.openxmlformats.org/officeDocument/2006/relationships/image" Target="../media/image117.svg"/><Relationship Id="rId7" Type="http://schemas.openxmlformats.org/officeDocument/2006/relationships/image" Target="../media/image113.svg"/><Relationship Id="rId12" Type="http://schemas.openxmlformats.org/officeDocument/2006/relationships/image" Target="../media/image114.png"/><Relationship Id="rId17" Type="http://schemas.openxmlformats.org/officeDocument/2006/relationships/image" Target="../media/image16.svg"/><Relationship Id="rId2" Type="http://schemas.openxmlformats.org/officeDocument/2006/relationships/image" Target="../media/image108.png"/><Relationship Id="rId16" Type="http://schemas.openxmlformats.org/officeDocument/2006/relationships/image" Target="../media/image15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27.svg"/><Relationship Id="rId5" Type="http://schemas.openxmlformats.org/officeDocument/2006/relationships/image" Target="../media/image111.svg"/><Relationship Id="rId15" Type="http://schemas.openxmlformats.org/officeDocument/2006/relationships/image" Target="../media/image14.svg"/><Relationship Id="rId23" Type="http://schemas.openxmlformats.org/officeDocument/2006/relationships/image" Target="../media/image12.svg"/><Relationship Id="rId10" Type="http://schemas.openxmlformats.org/officeDocument/2006/relationships/image" Target="../media/image26.png"/><Relationship Id="rId19" Type="http://schemas.openxmlformats.org/officeDocument/2006/relationships/image" Target="../media/image18.svg"/><Relationship Id="rId4" Type="http://schemas.openxmlformats.org/officeDocument/2006/relationships/image" Target="../media/image110.png"/><Relationship Id="rId9" Type="http://schemas.openxmlformats.org/officeDocument/2006/relationships/image" Target="../media/image350.png"/><Relationship Id="rId14" Type="http://schemas.openxmlformats.org/officeDocument/2006/relationships/image" Target="../media/image13.png"/><Relationship Id="rId2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7.svg"/><Relationship Id="rId18" Type="http://schemas.openxmlformats.org/officeDocument/2006/relationships/image" Target="../media/image3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17" Type="http://schemas.openxmlformats.org/officeDocument/2006/relationships/image" Target="../media/image32.png"/><Relationship Id="rId2" Type="http://schemas.openxmlformats.org/officeDocument/2006/relationships/image" Target="../media/image13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27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svg"/><Relationship Id="rId5" Type="http://schemas.openxmlformats.org/officeDocument/2006/relationships/image" Target="../media/image16.svg"/><Relationship Id="rId15" Type="http://schemas.openxmlformats.org/officeDocument/2006/relationships/image" Target="../media/image29.sv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ideo 12" title="Kobiety w kinie">
            <a:hlinkClick r:id="" action="ppaction://media"/>
            <a:extLst>
              <a:ext uri="{FF2B5EF4-FFF2-40B4-BE49-F238E27FC236}">
                <a16:creationId xmlns:a16="http://schemas.microsoft.com/office/drawing/2014/main" id="{CF116478-2099-6D68-D8B7-37D958B3D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Dowolny kształt 10">
            <a:extLst>
              <a:ext uri="{FF2B5EF4-FFF2-40B4-BE49-F238E27FC236}">
                <a16:creationId xmlns:a16="http://schemas.microsoft.com/office/drawing/2014/main" id="{0A2FFA00-70CE-3279-1CA7-A13D996D18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62367 w 12192000"/>
              <a:gd name="connsiteY0" fmla="*/ 2543628 h 6858000"/>
              <a:gd name="connsiteX1" fmla="*/ 309964 w 12192000"/>
              <a:gd name="connsiteY1" fmla="*/ 2696031 h 6858000"/>
              <a:gd name="connsiteX2" fmla="*/ 309964 w 12192000"/>
              <a:gd name="connsiteY2" fmla="*/ 3305625 h 6858000"/>
              <a:gd name="connsiteX3" fmla="*/ 462367 w 12192000"/>
              <a:gd name="connsiteY3" fmla="*/ 3458028 h 6858000"/>
              <a:gd name="connsiteX4" fmla="*/ 11530736 w 12192000"/>
              <a:gd name="connsiteY4" fmla="*/ 3458028 h 6858000"/>
              <a:gd name="connsiteX5" fmla="*/ 11683139 w 12192000"/>
              <a:gd name="connsiteY5" fmla="*/ 3305625 h 6858000"/>
              <a:gd name="connsiteX6" fmla="*/ 11683139 w 12192000"/>
              <a:gd name="connsiteY6" fmla="*/ 2696031 h 6858000"/>
              <a:gd name="connsiteX7" fmla="*/ 11530736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62367" y="2543628"/>
                </a:moveTo>
                <a:cubicBezTo>
                  <a:pt x="378197" y="2543628"/>
                  <a:pt x="309964" y="2611861"/>
                  <a:pt x="309964" y="2696031"/>
                </a:cubicBezTo>
                <a:lnTo>
                  <a:pt x="309964" y="3305625"/>
                </a:lnTo>
                <a:cubicBezTo>
                  <a:pt x="309964" y="3389795"/>
                  <a:pt x="378197" y="3458028"/>
                  <a:pt x="462367" y="3458028"/>
                </a:cubicBezTo>
                <a:lnTo>
                  <a:pt x="11530736" y="3458028"/>
                </a:lnTo>
                <a:cubicBezTo>
                  <a:pt x="11614906" y="3458028"/>
                  <a:pt x="11683139" y="3389795"/>
                  <a:pt x="11683139" y="3305625"/>
                </a:cubicBezTo>
                <a:lnTo>
                  <a:pt x="11683139" y="2696031"/>
                </a:lnTo>
                <a:cubicBezTo>
                  <a:pt x="11683139" y="2611861"/>
                  <a:pt x="11614906" y="2543628"/>
                  <a:pt x="11530736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3628"/>
            <a:ext cx="12192000" cy="885372"/>
          </a:xfrm>
          <a:ln>
            <a:noFill/>
          </a:ln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    </a:t>
            </a:r>
            <a:r>
              <a:rPr lang="pl-PL" dirty="0" err="1">
                <a:solidFill>
                  <a:schemeClr val="bg1"/>
                </a:solidFill>
              </a:rPr>
              <a:t>Visualization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dimensionality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reduction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pic>
        <p:nvPicPr>
          <p:cNvPr id="4" name="Grafika 3" descr="okulary 3D z wypełnieniem pełnym">
            <a:extLst>
              <a:ext uri="{FF2B5EF4-FFF2-40B4-BE49-F238E27FC236}">
                <a16:creationId xmlns:a16="http://schemas.microsoft.com/office/drawing/2014/main" id="{DABDF9C6-E26A-1167-7FEE-9257ABB15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860" y="2543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2BC0C-EEFD-D78E-A8B8-EE41A7A5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9F3E700-CCD3-8C69-2740-9C5BE1FDB61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032EEF3C-1426-89BB-BEF1-4607D666F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348EB947-8AAF-34EB-6456-28CE96626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D55A1DBC-6FB0-DD9B-5D65-0F12D5D2C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44F28498-DF72-21A7-5AAB-B30434ADF02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T-SNE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D2D4B50-3FAD-AB5B-AC0E-FC61402EA4E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D2D4B50-3FAD-AB5B-AC0E-FC61402EA4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E65E1EE-DCC7-0C87-8819-C9AC06C0651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2243BC3-CE69-0B5D-4EFA-A081F566F7C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9367309-07BF-F17A-3DF1-742B66C97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25D8907-95AC-8827-F163-0D8F83AA051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F0FE1CF-93E1-74B7-1E7C-BE61D063C1D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712E29C-E1EB-2B4E-CF87-A04B24ABC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BE64728-144F-202A-82D7-CD52C9BA5D1E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C5F2DE4-3C33-B807-5775-A645901DCE39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B3222C89-3F4A-0123-FFCE-86138AC2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3A9B55B3-37A5-FE77-65EC-17DA194EEAA9}"/>
              </a:ext>
            </a:extLst>
          </p:cNvPr>
          <p:cNvSpPr/>
          <p:nvPr/>
        </p:nvSpPr>
        <p:spPr>
          <a:xfrm>
            <a:off x="1850571" y="134482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F93C9E1-CEE9-3669-3CDA-FE446A3B6B98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📏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pairwise</a:t>
            </a:r>
            <a:r>
              <a:rPr lang="pl-PL" sz="2800" dirty="0"/>
              <a:t> </a:t>
            </a:r>
            <a:r>
              <a:rPr lang="pl-PL" sz="2800" dirty="0" err="1"/>
              <a:t>similarities</a:t>
            </a:r>
            <a:r>
              <a:rPr lang="pl-PL" sz="2800" dirty="0"/>
              <a:t> in high-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9FFFABB6-7A87-2C41-BB76-C4CEF76879E0}"/>
              </a:ext>
            </a:extLst>
          </p:cNvPr>
          <p:cNvSpPr/>
          <p:nvPr/>
        </p:nvSpPr>
        <p:spPr>
          <a:xfrm>
            <a:off x="1850571" y="3185542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82FB1FB-35E5-DE8A-2DE5-42633B89D3DD}"/>
              </a:ext>
            </a:extLst>
          </p:cNvPr>
          <p:cNvSpPr txBox="1"/>
          <p:nvPr/>
        </p:nvSpPr>
        <p:spPr>
          <a:xfrm>
            <a:off x="1850571" y="3324274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🪞 </a:t>
            </a:r>
            <a:r>
              <a:rPr lang="pl-PL" sz="2800" dirty="0" err="1"/>
              <a:t>Symmetrize</a:t>
            </a:r>
            <a:r>
              <a:rPr lang="pl-PL" sz="2800" dirty="0"/>
              <a:t> </a:t>
            </a:r>
            <a:r>
              <a:rPr lang="pl-PL" sz="2800" dirty="0" err="1"/>
              <a:t>probabilities</a:t>
            </a:r>
            <a:endParaRPr lang="pl-PL" sz="2800" dirty="0"/>
          </a:p>
        </p:txBody>
      </p:sp>
      <p:pic>
        <p:nvPicPr>
          <p:cNvPr id="21" name="Obraz 20" descr="Obraz zawierający Czcionka, tekst, biały, linia&#10;&#10;Zawartość wygenerowana przez AI może być niepoprawna.">
            <a:extLst>
              <a:ext uri="{FF2B5EF4-FFF2-40B4-BE49-F238E27FC236}">
                <a16:creationId xmlns:a16="http://schemas.microsoft.com/office/drawing/2014/main" id="{864AD54D-99DA-A172-48D9-A687B2CBEA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6633" y="2133712"/>
            <a:ext cx="3906980" cy="933744"/>
          </a:xfrm>
          <a:prstGeom prst="rect">
            <a:avLst/>
          </a:prstGeom>
        </p:spPr>
      </p:pic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CA747CA6-5984-DBF9-D4FD-04E94FD0EB03}"/>
              </a:ext>
            </a:extLst>
          </p:cNvPr>
          <p:cNvSpPr/>
          <p:nvPr/>
        </p:nvSpPr>
        <p:spPr>
          <a:xfrm>
            <a:off x="1850571" y="4845245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9B5DF8D0-92CE-8FA2-A1C3-ACA7539AD9FF}"/>
              </a:ext>
            </a:extLst>
          </p:cNvPr>
          <p:cNvSpPr txBox="1"/>
          <p:nvPr/>
        </p:nvSpPr>
        <p:spPr>
          <a:xfrm>
            <a:off x="1850571" y="4983977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⬇️ Map to </a:t>
            </a:r>
            <a:r>
              <a:rPr lang="pl-PL" sz="2800" dirty="0" err="1"/>
              <a:t>low-dimensional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r>
              <a:rPr lang="pl-PL" sz="2800" dirty="0"/>
              <a:t> </a:t>
            </a:r>
            <a:r>
              <a:rPr lang="pl-PL" sz="2800" dirty="0" err="1"/>
              <a:t>using</a:t>
            </a:r>
            <a:r>
              <a:rPr lang="pl-PL" sz="2800" dirty="0"/>
              <a:t> t-</a:t>
            </a:r>
            <a:r>
              <a:rPr lang="pl-PL" sz="2800" dirty="0" err="1"/>
              <a:t>distribution</a:t>
            </a:r>
            <a:endParaRPr lang="pl-PL" sz="2800" dirty="0"/>
          </a:p>
        </p:txBody>
      </p:sp>
      <p:pic>
        <p:nvPicPr>
          <p:cNvPr id="27" name="Obraz 26" descr="Obraz zawierający tekst, Czcionka, numer, biały&#10;&#10;Zawartość wygenerowana przez AI może być niepoprawna.">
            <a:extLst>
              <a:ext uri="{FF2B5EF4-FFF2-40B4-BE49-F238E27FC236}">
                <a16:creationId xmlns:a16="http://schemas.microsoft.com/office/drawing/2014/main" id="{B1864C1F-DEDC-240C-8F71-A52F71880F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4962" y="4018819"/>
            <a:ext cx="1664679" cy="742357"/>
          </a:xfrm>
          <a:prstGeom prst="rect">
            <a:avLst/>
          </a:prstGeom>
        </p:spPr>
      </p:pic>
      <p:pic>
        <p:nvPicPr>
          <p:cNvPr id="29" name="Obraz 28" descr="Obraz zawierający Czcionka, biały, tekst, linia&#10;&#10;Zawartość wygenerowana przez AI może być niepoprawna.">
            <a:extLst>
              <a:ext uri="{FF2B5EF4-FFF2-40B4-BE49-F238E27FC236}">
                <a16:creationId xmlns:a16="http://schemas.microsoft.com/office/drawing/2014/main" id="{AEDB6422-1116-EFD0-C192-C327B034FE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67807" y="5688428"/>
            <a:ext cx="3664632" cy="10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74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BF9A6C-6739-A91F-6322-F6F8D5B3C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EF1CE6D-7F0E-9D0D-599F-9BC193953984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4636A09F-0E37-0274-86E7-8DE2ED613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D58C6A79-F4AC-F9AB-6F39-8FACCC706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3D55735D-BC56-2BAE-ADA7-365B365332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FD70749-AF0C-FD12-B8FC-29493C4CBF1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Kullback-Leibler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divergence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B499A14-68FD-9C0F-E6BF-0808322748D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B499A14-68FD-9C0F-E6BF-0808322748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4F3A0C4-5109-52C3-35FC-A651FC87104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12952F6-B444-B509-D121-C29FE624FC5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9A26AEC-E463-ED05-F478-AB1A5400B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788D900-6399-DCDF-6E67-EE1A1EDB1C2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78FC310-6D33-3B39-F6DC-9BD843D0CE3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8545706-6453-4BA7-2571-47383B95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8D153D1-3B23-9C20-A949-74B42E3F919F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17CF162-D9AC-F6F0-69F6-0A3DDABCC7D4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E1829653-C8A9-F579-5DE7-AF2133649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3FDE97E8-F727-1566-794A-AFBE6DBEA381}"/>
              </a:ext>
            </a:extLst>
          </p:cNvPr>
          <p:cNvSpPr/>
          <p:nvPr/>
        </p:nvSpPr>
        <p:spPr>
          <a:xfrm>
            <a:off x="1850572" y="1316806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0E4AF5D-6B30-8B0E-6506-549889112E9C}"/>
              </a:ext>
            </a:extLst>
          </p:cNvPr>
          <p:cNvSpPr txBox="1"/>
          <p:nvPr/>
        </p:nvSpPr>
        <p:spPr>
          <a:xfrm>
            <a:off x="1850572" y="1455538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📉 </a:t>
            </a:r>
            <a:r>
              <a:rPr lang="pl-PL" sz="2800" dirty="0" err="1"/>
              <a:t>Minimize</a:t>
            </a:r>
            <a:r>
              <a:rPr lang="pl-PL" sz="2800" dirty="0"/>
              <a:t> </a:t>
            </a:r>
            <a:r>
              <a:rPr lang="pl-PL" sz="2800" dirty="0" err="1"/>
              <a:t>Kullback-Leibler</a:t>
            </a:r>
            <a:r>
              <a:rPr lang="pl-PL" sz="2800" dirty="0"/>
              <a:t> </a:t>
            </a:r>
            <a:r>
              <a:rPr lang="pl-PL" sz="2800" dirty="0" err="1"/>
              <a:t>divergence</a:t>
            </a:r>
            <a:endParaRPr lang="pl-PL" sz="2800" dirty="0"/>
          </a:p>
        </p:txBody>
      </p:sp>
      <p:pic>
        <p:nvPicPr>
          <p:cNvPr id="10" name="Obraz 9" descr="Obraz zawierający Czcionka, tekst, biały, pismo odręczne&#10;&#10;Zawartość wygenerowana przez AI może być niepoprawna.">
            <a:extLst>
              <a:ext uri="{FF2B5EF4-FFF2-40B4-BE49-F238E27FC236}">
                <a16:creationId xmlns:a16="http://schemas.microsoft.com/office/drawing/2014/main" id="{F35EB40D-4550-BFA4-19D9-9C978B206E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2436" y="2269859"/>
            <a:ext cx="5727127" cy="1004283"/>
          </a:xfrm>
          <a:prstGeom prst="rect">
            <a:avLst/>
          </a:prstGeom>
        </p:spPr>
      </p:pic>
      <p:pic>
        <p:nvPicPr>
          <p:cNvPr id="14" name="Obraz 13" descr="Obraz zawierający tekst, Czcionka, biały, kaligrafia&#10;&#10;Zawartość wygenerowana przez AI może być niepoprawna.">
            <a:extLst>
              <a:ext uri="{FF2B5EF4-FFF2-40B4-BE49-F238E27FC236}">
                <a16:creationId xmlns:a16="http://schemas.microsoft.com/office/drawing/2014/main" id="{90D77AC6-523C-E809-0614-6E83C22793C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30950" y="3440819"/>
            <a:ext cx="6025698" cy="1004283"/>
          </a:xfrm>
          <a:prstGeom prst="rect">
            <a:avLst/>
          </a:prstGeom>
        </p:spPr>
      </p:pic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ABDEEC9E-72BF-C384-961A-D60FA11B5F65}"/>
              </a:ext>
            </a:extLst>
          </p:cNvPr>
          <p:cNvSpPr/>
          <p:nvPr/>
        </p:nvSpPr>
        <p:spPr>
          <a:xfrm>
            <a:off x="1850572" y="5688026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51981D89-9B78-1EC4-6AD9-9B6FCB7B6A52}"/>
              </a:ext>
            </a:extLst>
          </p:cNvPr>
          <p:cNvSpPr txBox="1"/>
          <p:nvPr/>
        </p:nvSpPr>
        <p:spPr>
          <a:xfrm>
            <a:off x="1850572" y="5826758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📉 </a:t>
            </a:r>
            <a:r>
              <a:rPr lang="pl-PL" sz="2800" dirty="0" err="1"/>
              <a:t>Minimize</a:t>
            </a:r>
            <a:r>
              <a:rPr lang="pl-PL" sz="2800" dirty="0"/>
              <a:t> by gradient </a:t>
            </a:r>
            <a:r>
              <a:rPr lang="pl-PL" sz="2800" dirty="0" err="1"/>
              <a:t>descent</a:t>
            </a:r>
            <a:endParaRPr lang="pl-PL" sz="2800" dirty="0"/>
          </a:p>
        </p:txBody>
      </p:sp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AAE9B2C5-6382-B604-93A4-EA09FC8EB522}"/>
              </a:ext>
            </a:extLst>
          </p:cNvPr>
          <p:cNvSpPr/>
          <p:nvPr/>
        </p:nvSpPr>
        <p:spPr>
          <a:xfrm>
            <a:off x="1850572" y="4695385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871375B1-A6A8-C0BA-A065-305EFA91684A}"/>
                  </a:ext>
                </a:extLst>
              </p:cNvPr>
              <p:cNvSpPr txBox="1"/>
              <p:nvPr/>
            </p:nvSpPr>
            <p:spPr>
              <a:xfrm>
                <a:off x="1850572" y="4834117"/>
                <a:ext cx="9151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</a:t>
                </a:r>
                <a:r>
                  <a:rPr lang="pl-PL" sz="2800" dirty="0" err="1"/>
                  <a:t>Measures</a:t>
                </a:r>
                <a:r>
                  <a:rPr lang="pl-PL" sz="2800" dirty="0"/>
                  <a:t> “</a:t>
                </a:r>
                <a:r>
                  <a:rPr lang="pl-PL" sz="2800" dirty="0" err="1"/>
                  <a:t>information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loss</a:t>
                </a:r>
                <a:r>
                  <a:rPr lang="pl-PL" sz="2800" dirty="0"/>
                  <a:t>” </a:t>
                </a:r>
                <a:r>
                  <a:rPr lang="pl-PL" sz="2800" dirty="0" err="1"/>
                  <a:t>when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l-PL" sz="2800" dirty="0"/>
                  <a:t> </a:t>
                </a:r>
                <a:r>
                  <a:rPr lang="pl-PL" sz="2800" dirty="0" err="1"/>
                  <a:t>approximates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871375B1-A6A8-C0BA-A065-305EFA916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2" y="4834117"/>
                <a:ext cx="9151725" cy="523220"/>
              </a:xfrm>
              <a:prstGeom prst="rect">
                <a:avLst/>
              </a:prstGeom>
              <a:blipFill>
                <a:blip r:embed="rId18"/>
                <a:stretch>
                  <a:fillRect l="-1385" t="-11905" b="-33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51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0A045-DA32-48E6-37B7-087AD20EB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A837715-390C-C0D5-BEC7-6552BB710834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57510974-628F-31CF-D19F-0B4183BAB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C1CBC755-675B-B3CF-EDD6-BA5F4BFB2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28AFA931-D543-C167-F472-69FEB64A9C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34955632-3839-D8AF-5192-0B418E559C6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Kullback-Leibler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divergence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41F5966-5E91-A402-9EA0-CD323547CA6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41F5966-5E91-A402-9EA0-CD323547CA6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A920710-82DC-ED19-94E8-9B4D2A4CA41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4CC5441-C563-2B19-8794-39124AD6CBC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2577C6F-B503-4AFB-E86B-D51664198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C58692F-D4E9-4738-9050-B8354BF417B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9D72DE2-AF23-5674-A89E-5AAF3CC34A7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7DFBF99-A643-61E8-597C-B99FD8D8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0664451-B0E2-E64B-8326-9EAD4F45AE1E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AAFC797-B258-9D0A-EDA8-74CEAC6619AF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EFBC49AE-E3A4-AAF9-14BE-B614B4F7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Wykres, linia, diagram, zrzut ekranu&#10;&#10;Zawartość wygenerowana przez AI może być niepoprawna.">
            <a:extLst>
              <a:ext uri="{FF2B5EF4-FFF2-40B4-BE49-F238E27FC236}">
                <a16:creationId xmlns:a16="http://schemas.microsoft.com/office/drawing/2014/main" id="{0277C658-6307-2F4F-4AAB-D9760197F24A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4259" r="7361"/>
          <a:stretch>
            <a:fillRect/>
          </a:stretch>
        </p:blipFill>
        <p:spPr>
          <a:xfrm>
            <a:off x="1683658" y="1344821"/>
            <a:ext cx="9584110" cy="5422102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98176A8-64E5-B628-9EFF-C109E6A1B42D}"/>
              </a:ext>
            </a:extLst>
          </p:cNvPr>
          <p:cNvSpPr txBox="1"/>
          <p:nvPr/>
        </p:nvSpPr>
        <p:spPr>
          <a:xfrm>
            <a:off x="3045542" y="5592651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KL(P || Q) ≈ 0.3499</a:t>
            </a:r>
          </a:p>
        </p:txBody>
      </p:sp>
    </p:spTree>
    <p:extLst>
      <p:ext uri="{BB962C8B-B14F-4D97-AF65-F5344CB8AC3E}">
        <p14:creationId xmlns:p14="http://schemas.microsoft.com/office/powerpoint/2010/main" val="3080406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EA980D-DAA7-E03C-1B59-C0B6F7F01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19D5852-ECF4-0361-2FFE-015BE77F29BB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F5DF0E94-0496-1EC4-C5A7-115356701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042B36AC-5695-C7A1-5BB4-A250C3492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821660B2-73D2-D721-AA96-349049C7C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D2916B59-F02B-6F36-D2A1-68DBDF1C104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T-SNE </a:t>
            </a:r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FF13B8C-2D51-CB1A-2F15-ADF6933D702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FF13B8C-2D51-CB1A-2F15-ADF6933D70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F7C4D64-2B1F-02FB-0ED4-66E1BD7088D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2129E1B-5442-A423-C7A6-8D4DDA68289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27606C0-F2D5-F761-7684-F3859A6D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19C32FC-2D15-255D-9580-F340011D755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4D915DB-F38F-7CB5-838A-C34C1283571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0DCFA2B-C102-F316-0A18-DD6B968BC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5CC1104-B3F8-BD69-6A7D-E87ABB302886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C11879F-DDA6-5D73-70F0-623968AF45C7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041D4900-0AAB-4D98-9447-F5D25A143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kwiat, diagram&#10;&#10;Zawartość wygenerowana przez AI może być niepoprawna.">
            <a:extLst>
              <a:ext uri="{FF2B5EF4-FFF2-40B4-BE49-F238E27FC236}">
                <a16:creationId xmlns:a16="http://schemas.microsoft.com/office/drawing/2014/main" id="{8BA22592-FE87-7579-97DC-28E33FF304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28597" y="1569571"/>
            <a:ext cx="10201193" cy="425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61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AF944-200B-DB53-4DA7-7E04090CC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6140D18-20D3-910F-9FF4-44A598D5C02B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A977771B-4DB1-1715-39E9-F179A19CF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A46354AD-F0D1-DFC9-4659-FACCE100B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5F36F05E-270B-B95F-DE99-4092C6A5E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5425F225-EAAF-24AC-D45C-D59A52DED29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Uniform </a:t>
            </a:r>
            <a:r>
              <a:rPr lang="pl-PL" cap="small" spc="300" dirty="0" err="1">
                <a:latin typeface="Cambria" panose="02040503050406030204" pitchFamily="18" charset="0"/>
              </a:rPr>
              <a:t>Manifold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Approximation</a:t>
            </a:r>
            <a:r>
              <a:rPr lang="pl-PL" cap="small" spc="300" dirty="0">
                <a:latin typeface="Cambria" panose="02040503050406030204" pitchFamily="18" charset="0"/>
              </a:rPr>
              <a:t> and </a:t>
            </a:r>
            <a:r>
              <a:rPr lang="pl-PL" cap="small" spc="300" dirty="0" err="1">
                <a:latin typeface="Cambria" panose="02040503050406030204" pitchFamily="18" charset="0"/>
              </a:rPr>
              <a:t>Projection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14C1D38-7C71-2387-F6D6-32436C1EFF8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14C1D38-7C71-2387-F6D6-32436C1EFF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C561643-86E6-313D-9F3E-0A5412E0359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9971532-66EF-0228-A5DC-F24CF8BD91D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D3ED0F7-F850-8E48-C7D0-7006A4A0B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883955E-80E6-E791-5B89-EC39A264FF7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185E32C-E113-AA8A-DFEB-4DB08438355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ABD70E3-C33A-2B30-836E-21E59FA6B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B0F91E8-B751-60B4-E68D-8D15F130860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A60F06C-B6AE-7273-00AC-F924B2E60B93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8BF4F33A-F07D-668B-4E87-557EE9B55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12290" name="Picture 2" descr="undefined">
            <a:extLst>
              <a:ext uri="{FF2B5EF4-FFF2-40B4-BE49-F238E27FC236}">
                <a16:creationId xmlns:a16="http://schemas.microsoft.com/office/drawing/2014/main" id="{4D582563-D702-528D-F06D-AE94560B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79" y="1767608"/>
            <a:ext cx="5360689" cy="35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CEE6A878-F2D2-CB24-15F0-DA625F197B26}"/>
              </a:ext>
            </a:extLst>
          </p:cNvPr>
          <p:cNvSpPr/>
          <p:nvPr/>
        </p:nvSpPr>
        <p:spPr>
          <a:xfrm>
            <a:off x="7449782" y="1259864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0F1D2A58-EA2F-FB44-81EA-690014AE82CA}"/>
              </a:ext>
            </a:extLst>
          </p:cNvPr>
          <p:cNvSpPr txBox="1"/>
          <p:nvPr/>
        </p:nvSpPr>
        <p:spPr>
          <a:xfrm>
            <a:off x="7449782" y="1398597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🌐 </a:t>
            </a:r>
            <a:r>
              <a:rPr lang="pl-PL" sz="2800" dirty="0" err="1"/>
              <a:t>Projects</a:t>
            </a:r>
            <a:r>
              <a:rPr lang="pl-PL" sz="2800" dirty="0"/>
              <a:t> data </a:t>
            </a:r>
            <a:r>
              <a:rPr lang="pl-PL" sz="2800" dirty="0" err="1"/>
              <a:t>maintaining</a:t>
            </a:r>
            <a:r>
              <a:rPr lang="pl-PL" sz="2800" dirty="0"/>
              <a:t> </a:t>
            </a:r>
            <a:r>
              <a:rPr lang="pl-PL" sz="2800" dirty="0" err="1"/>
              <a:t>manifold</a:t>
            </a:r>
            <a:r>
              <a:rPr lang="pl-PL" sz="2800" dirty="0"/>
              <a:t> </a:t>
            </a:r>
            <a:r>
              <a:rPr lang="pl-PL" sz="2800" dirty="0" err="1"/>
              <a:t>structure</a:t>
            </a:r>
            <a:endParaRPr lang="pl-PL" sz="2800" dirty="0"/>
          </a:p>
        </p:txBody>
      </p: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C1C6B6E4-E937-2128-1E9C-B82141699FCD}"/>
              </a:ext>
            </a:extLst>
          </p:cNvPr>
          <p:cNvSpPr/>
          <p:nvPr/>
        </p:nvSpPr>
        <p:spPr>
          <a:xfrm>
            <a:off x="7435268" y="2647052"/>
            <a:ext cx="4582560" cy="1523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1D211A3-1EA6-F7F8-D336-370D621D4C84}"/>
              </a:ext>
            </a:extLst>
          </p:cNvPr>
          <p:cNvSpPr txBox="1"/>
          <p:nvPr/>
        </p:nvSpPr>
        <p:spPr>
          <a:xfrm>
            <a:off x="7435268" y="2785784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Builds</a:t>
            </a:r>
            <a:r>
              <a:rPr lang="pl-PL" sz="2800" dirty="0"/>
              <a:t> a </a:t>
            </a:r>
            <a:r>
              <a:rPr lang="pl-PL" sz="2800" dirty="0" err="1"/>
              <a:t>weighted</a:t>
            </a:r>
            <a:r>
              <a:rPr lang="pl-PL" sz="2800" dirty="0"/>
              <a:t> k-</a:t>
            </a:r>
            <a:r>
              <a:rPr lang="pl-PL" sz="2800" dirty="0" err="1"/>
              <a:t>nearest</a:t>
            </a:r>
            <a:r>
              <a:rPr lang="pl-PL" sz="2800" dirty="0"/>
              <a:t> </a:t>
            </a:r>
            <a:r>
              <a:rPr lang="pl-PL" sz="2800" dirty="0" err="1"/>
              <a:t>neighbor</a:t>
            </a:r>
            <a:r>
              <a:rPr lang="pl-PL" sz="2800" dirty="0"/>
              <a:t> </a:t>
            </a:r>
            <a:r>
              <a:rPr lang="pl-PL" sz="2800" dirty="0" err="1"/>
              <a:t>graph</a:t>
            </a:r>
            <a:r>
              <a:rPr lang="pl-PL" sz="2800" dirty="0"/>
              <a:t> in high-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0CFEC401-265F-17B0-D4FB-75A7C958DF78}"/>
              </a:ext>
            </a:extLst>
          </p:cNvPr>
          <p:cNvSpPr/>
          <p:nvPr/>
        </p:nvSpPr>
        <p:spPr>
          <a:xfrm>
            <a:off x="7420754" y="4317126"/>
            <a:ext cx="4582560" cy="2050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8F87EBE-5279-AAE5-401F-8E445D25FE3C}"/>
              </a:ext>
            </a:extLst>
          </p:cNvPr>
          <p:cNvSpPr txBox="1"/>
          <p:nvPr/>
        </p:nvSpPr>
        <p:spPr>
          <a:xfrm>
            <a:off x="7435268" y="4471088"/>
            <a:ext cx="4582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Preserves</a:t>
            </a:r>
            <a:r>
              <a:rPr lang="pl-PL" sz="2800" dirty="0"/>
              <a:t> </a:t>
            </a:r>
            <a:r>
              <a:rPr lang="pl-PL" sz="2800" dirty="0" err="1"/>
              <a:t>both</a:t>
            </a:r>
            <a:r>
              <a:rPr lang="pl-PL" sz="2800" dirty="0"/>
              <a:t> </a:t>
            </a:r>
            <a:r>
              <a:rPr lang="pl-PL" sz="2800" dirty="0" err="1"/>
              <a:t>local</a:t>
            </a:r>
            <a:r>
              <a:rPr lang="pl-PL" sz="2800" dirty="0"/>
              <a:t> and </a:t>
            </a:r>
            <a:r>
              <a:rPr lang="pl-PL" sz="2800" dirty="0" err="1"/>
              <a:t>some</a:t>
            </a:r>
            <a:r>
              <a:rPr lang="pl-PL" sz="2800" dirty="0"/>
              <a:t> </a:t>
            </a:r>
            <a:r>
              <a:rPr lang="pl-PL" sz="2800" dirty="0" err="1"/>
              <a:t>global</a:t>
            </a:r>
            <a:r>
              <a:rPr lang="pl-PL" sz="2800" dirty="0"/>
              <a:t> </a:t>
            </a:r>
            <a:r>
              <a:rPr lang="pl-PL" sz="2800" dirty="0" err="1"/>
              <a:t>structure</a:t>
            </a:r>
            <a:r>
              <a:rPr lang="pl-PL" sz="2800" dirty="0"/>
              <a:t> by </a:t>
            </a:r>
            <a:r>
              <a:rPr lang="pl-PL" sz="2800" dirty="0" err="1"/>
              <a:t>approximating</a:t>
            </a:r>
            <a:r>
              <a:rPr lang="pl-PL" sz="2800" dirty="0"/>
              <a:t> the </a:t>
            </a:r>
            <a:r>
              <a:rPr lang="pl-PL" sz="2800" dirty="0" err="1"/>
              <a:t>manifold</a:t>
            </a:r>
            <a:r>
              <a:rPr lang="pl-PL" sz="2800" dirty="0"/>
              <a:t> of the data</a:t>
            </a:r>
          </a:p>
        </p:txBody>
      </p:sp>
    </p:spTree>
    <p:extLst>
      <p:ext uri="{BB962C8B-B14F-4D97-AF65-F5344CB8AC3E}">
        <p14:creationId xmlns:p14="http://schemas.microsoft.com/office/powerpoint/2010/main" val="2174839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4F230-A685-027F-2081-475E79664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40BFA55-75FF-F394-1042-28D4F9619E32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0FD04F49-EC42-BC99-F015-9C8660473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AB62319F-A4C2-843F-C09B-714141707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27DB1207-DE17-3180-704E-DE801DDD5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9EF58305-9971-9B2A-136B-AADB47C3109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UMAP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73D2772-C1C1-FA6C-B9CC-D8E568075A3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73D2772-C1C1-FA6C-B9CC-D8E568075A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C94BE1B-6B7C-CD70-A139-F2628F88472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39FE590-9A05-189D-85AF-A3534D17581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A85FEDA-55D1-35DE-7FC0-3F81951EF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8086617-F68E-75A5-6C67-65EF171A0B9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15DE1BC-725F-18BD-F88F-C7706465152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68AC23B-47C8-C1A4-61F0-2B74B338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807EDB0-5F49-C223-F912-223229F9D7D2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BB59ABF-6760-401D-C350-30E8EC305642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D7B70635-B87D-FF1D-D200-35CB285B3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20F4A70F-2A3B-6B36-25E0-3DF8FAE118D5}"/>
              </a:ext>
            </a:extLst>
          </p:cNvPr>
          <p:cNvSpPr/>
          <p:nvPr/>
        </p:nvSpPr>
        <p:spPr>
          <a:xfrm>
            <a:off x="1850571" y="134482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9164BA6-93FD-5A99-72D6-6A580BBB9CDD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🧼 </a:t>
            </a:r>
            <a:r>
              <a:rPr lang="pl-PL" sz="2800" dirty="0" err="1"/>
              <a:t>Construct</a:t>
            </a:r>
            <a:r>
              <a:rPr lang="pl-PL" sz="2800" dirty="0"/>
              <a:t> high-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fuzzy</a:t>
            </a:r>
            <a:r>
              <a:rPr lang="pl-PL" sz="2800" dirty="0"/>
              <a:t> </a:t>
            </a:r>
            <a:r>
              <a:rPr lang="pl-PL" sz="2800" dirty="0" err="1"/>
              <a:t>simplicial</a:t>
            </a:r>
            <a:r>
              <a:rPr lang="pl-PL" sz="2800" dirty="0"/>
              <a:t> set</a:t>
            </a:r>
          </a:p>
        </p:txBody>
      </p: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1479909D-66D8-21F5-A4D8-E2277563AA64}"/>
              </a:ext>
            </a:extLst>
          </p:cNvPr>
          <p:cNvSpPr/>
          <p:nvPr/>
        </p:nvSpPr>
        <p:spPr>
          <a:xfrm>
            <a:off x="1850571" y="2299458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9B910BB-89CF-0C1B-4CF5-D24A216E399B}"/>
              </a:ext>
            </a:extLst>
          </p:cNvPr>
          <p:cNvSpPr txBox="1"/>
          <p:nvPr/>
        </p:nvSpPr>
        <p:spPr>
          <a:xfrm>
            <a:off x="1850571" y="243819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🪞 </a:t>
            </a:r>
            <a:r>
              <a:rPr lang="pl-PL" sz="2800" dirty="0" err="1"/>
              <a:t>Symmetrize</a:t>
            </a:r>
            <a:r>
              <a:rPr lang="pl-PL" sz="2800" dirty="0"/>
              <a:t> </a:t>
            </a:r>
            <a:r>
              <a:rPr lang="pl-PL" sz="2800" dirty="0" err="1"/>
              <a:t>graph</a:t>
            </a:r>
            <a:endParaRPr lang="pl-PL" sz="2800" dirty="0"/>
          </a:p>
        </p:txBody>
      </p:sp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9D198259-F483-7C10-BD3E-22ABAECE8D2A}"/>
              </a:ext>
            </a:extLst>
          </p:cNvPr>
          <p:cNvSpPr/>
          <p:nvPr/>
        </p:nvSpPr>
        <p:spPr>
          <a:xfrm>
            <a:off x="1850571" y="3252588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73486C31-A63E-46D6-3499-EE2F8A45B1AD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⬇️ </a:t>
            </a:r>
            <a:r>
              <a:rPr lang="pl-PL" sz="2800" dirty="0" err="1"/>
              <a:t>Initialize</a:t>
            </a:r>
            <a:r>
              <a:rPr lang="pl-PL" sz="2800" dirty="0"/>
              <a:t> </a:t>
            </a:r>
            <a:r>
              <a:rPr lang="pl-PL" sz="2800" dirty="0" err="1"/>
              <a:t>low</a:t>
            </a:r>
            <a:r>
              <a:rPr lang="pl-PL" sz="2800" dirty="0"/>
              <a:t>—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embedding</a:t>
            </a:r>
            <a:endParaRPr lang="pl-PL" sz="2800" dirty="0"/>
          </a:p>
        </p:txBody>
      </p:sp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CE4A40F9-7A6A-BB15-95EE-A34D3485C773}"/>
              </a:ext>
            </a:extLst>
          </p:cNvPr>
          <p:cNvSpPr/>
          <p:nvPr/>
        </p:nvSpPr>
        <p:spPr>
          <a:xfrm>
            <a:off x="1850571" y="4264045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D31E8078-7659-E018-639F-7B257596ED6D}"/>
              </a:ext>
            </a:extLst>
          </p:cNvPr>
          <p:cNvSpPr txBox="1"/>
          <p:nvPr/>
        </p:nvSpPr>
        <p:spPr>
          <a:xfrm>
            <a:off x="1850571" y="4402777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📉 </a:t>
            </a:r>
            <a:r>
              <a:rPr lang="pl-PL" sz="2800" dirty="0" err="1"/>
              <a:t>Optimize</a:t>
            </a:r>
            <a:r>
              <a:rPr lang="pl-PL" sz="2800" dirty="0"/>
              <a:t> </a:t>
            </a:r>
            <a:r>
              <a:rPr lang="pl-PL" sz="2800" dirty="0" err="1"/>
              <a:t>low-dimensional</a:t>
            </a:r>
            <a:r>
              <a:rPr lang="pl-PL" sz="2800" dirty="0"/>
              <a:t> network via cross-</a:t>
            </a:r>
            <a:r>
              <a:rPr lang="pl-PL" sz="2800" dirty="0" err="1"/>
              <a:t>entropy</a:t>
            </a:r>
            <a:endParaRPr lang="pl-PL" sz="2800" dirty="0"/>
          </a:p>
        </p:txBody>
      </p:sp>
      <p:pic>
        <p:nvPicPr>
          <p:cNvPr id="24" name="Obraz 23" descr="Obraz zawierający Czcionka, tekst, biały, pismo odręczne&#10;&#10;Zawartość wygenerowana przez AI może być niepoprawna.">
            <a:extLst>
              <a:ext uri="{FF2B5EF4-FFF2-40B4-BE49-F238E27FC236}">
                <a16:creationId xmlns:a16="http://schemas.microsoft.com/office/drawing/2014/main" id="{84AC8C78-7442-912F-04DA-5D6762A5D5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96359" y="5160512"/>
            <a:ext cx="7340944" cy="153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02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18DE1-24FE-C9D3-663A-20F98169D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EB47A12-71C2-4AC8-2136-6B8A5758B5B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82123DD1-5DE3-69F9-B392-1F70DEF56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DE41596E-B489-0BEC-E5A5-12FABF34A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8E294B61-3EA4-9B9D-0073-68CDB5BF3C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E37A52B9-E7CD-3824-149C-D870BBF4CB7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UMAP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05A77AC-48A5-D2DF-170D-1BF11EB1A67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05A77AC-48A5-D2DF-170D-1BF11EB1A6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9009FEE5-4FD1-EEAC-FE9F-4611DC617A2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A00D934-1C20-3E01-3888-34721609399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6B29E59-0183-7909-6664-63D3477DB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015C84D-BC65-3E62-E789-4C70F97C186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7B39544-183A-F17B-7378-0BC2C050992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389C34CE-D98C-68CE-9DBD-DC8B5ADF0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3BDC950-2AA5-2B18-100C-88A8110C503D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C4B26FB4-11B5-F856-BB62-7FDEF1EC4075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9A606616-DCFE-0E23-9269-FC1B3F5AE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43D6DAFC-5206-74BD-FB74-99E17CFC2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230" y="1344821"/>
            <a:ext cx="7720569" cy="434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8023949-27F2-2A25-86FB-A787CE10B3E4}"/>
              </a:ext>
            </a:extLst>
          </p:cNvPr>
          <p:cNvSpPr txBox="1"/>
          <p:nvPr/>
        </p:nvSpPr>
        <p:spPr>
          <a:xfrm>
            <a:off x="3568056" y="5847400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biostatsquid.com</a:t>
            </a:r>
            <a:r>
              <a:rPr lang="pl-PL" dirty="0"/>
              <a:t>/</a:t>
            </a:r>
            <a:r>
              <a:rPr lang="pl-PL" dirty="0" err="1"/>
              <a:t>umap-simply-explained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02229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728F4-168D-C0A5-58E6-B06193F05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AC70D9F-B5B4-290E-1092-56A3CE7112BA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21A4A71A-525C-4E9D-28A6-E39648730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D7E53A29-572B-3FA6-1C24-BC88968F1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0737C636-2B21-BF23-9FE0-21E531692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218BE9BC-0A64-9AE1-27A9-8501BD70314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UMAP </a:t>
            </a:r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772DE9D-28DB-6500-5DC5-69D83CABC4A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772DE9D-28DB-6500-5DC5-69D83CABC4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5588496-438C-1CDC-588B-E3F0A4F564E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FDE58B2-434D-DDF9-AB93-925E8F0F59B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68465DA-B6C5-8E03-1B2B-5B5454FC0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8A165F1-70FE-CCC9-C96B-DE215F54B1E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023FE22-B858-31F1-1039-4EF644D17E3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331E730-237C-C083-1850-112B37347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0CC801B-C33E-22C3-4008-7F6C02554101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75F67AD-4FF9-24E0-6016-85EE5ADE4E28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C0842641-BBB7-459C-EDA4-0B1AD3533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diagram, zrzut ekranu&#10;&#10;Zawartość wygenerowana przez AI może być niepoprawna.">
            <a:extLst>
              <a:ext uri="{FF2B5EF4-FFF2-40B4-BE49-F238E27FC236}">
                <a16:creationId xmlns:a16="http://schemas.microsoft.com/office/drawing/2014/main" id="{5DF36886-1B00-A0FB-8F7A-63CB44FD21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92063" y="1668821"/>
            <a:ext cx="10250621" cy="427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68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D0D69-0EDA-BF70-448B-5A60B514A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AB3432E4-8313-7A4D-8055-E08B0C87BB76}"/>
              </a:ext>
            </a:extLst>
          </p:cNvPr>
          <p:cNvSpPr/>
          <p:nvPr/>
        </p:nvSpPr>
        <p:spPr>
          <a:xfrm>
            <a:off x="1919398" y="1602427"/>
            <a:ext cx="8856757" cy="4217738"/>
          </a:xfrm>
          <a:prstGeom prst="roundRect">
            <a:avLst>
              <a:gd name="adj" fmla="val 455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196038B-55E2-824F-ED92-98E19C765B3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130C2382-142D-C0A5-1486-10EE86C22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9E738E6F-EC9D-7480-883D-789EC4BEF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8A42C8FF-A28E-513B-8DED-EC8816F273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C203B34-F2B4-87EE-640F-040F942FCD7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Method </a:t>
            </a:r>
            <a:r>
              <a:rPr lang="pl-PL" cap="small" spc="300" dirty="0" err="1">
                <a:latin typeface="Cambria" panose="02040503050406030204" pitchFamily="18" charset="0"/>
              </a:rPr>
              <a:t>features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43EB30C-3C1D-6FA5-4582-41EF479C031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43EB30C-3C1D-6FA5-4582-41EF479C03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83BEECE-7FD0-BD8A-AF50-6F25B0D86B8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D8268F3-6FCD-89AA-CE94-1EBB7562835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711C642-BBE2-649A-05D3-739714E6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8EA5839-76A6-5160-7301-264F97308FB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A979AA7-8C06-7355-B8F7-09428FB330C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8DB0086-33DE-D215-A924-6F15C079D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44DF82C-C22A-931F-9229-87A13FFC241A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F907BE6-70CE-544B-4F5E-62B52088C1FD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6BFEE556-5E80-C18F-E62C-4DE4E79FA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57A16D8-0CF4-4672-0725-7C4729146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28604"/>
              </p:ext>
            </p:extLst>
          </p:nvPr>
        </p:nvGraphicFramePr>
        <p:xfrm>
          <a:off x="2005076" y="1713620"/>
          <a:ext cx="9537292" cy="3962400"/>
        </p:xfrm>
        <a:graphic>
          <a:graphicData uri="http://schemas.openxmlformats.org/drawingml/2006/table">
            <a:tbl>
              <a:tblPr/>
              <a:tblGrid>
                <a:gridCol w="2384323">
                  <a:extLst>
                    <a:ext uri="{9D8B030D-6E8A-4147-A177-3AD203B41FA5}">
                      <a16:colId xmlns:a16="http://schemas.microsoft.com/office/drawing/2014/main" val="4128112327"/>
                    </a:ext>
                  </a:extLst>
                </a:gridCol>
                <a:gridCol w="2384323">
                  <a:extLst>
                    <a:ext uri="{9D8B030D-6E8A-4147-A177-3AD203B41FA5}">
                      <a16:colId xmlns:a16="http://schemas.microsoft.com/office/drawing/2014/main" val="3007015746"/>
                    </a:ext>
                  </a:extLst>
                </a:gridCol>
                <a:gridCol w="2384323">
                  <a:extLst>
                    <a:ext uri="{9D8B030D-6E8A-4147-A177-3AD203B41FA5}">
                      <a16:colId xmlns:a16="http://schemas.microsoft.com/office/drawing/2014/main" val="2851587087"/>
                    </a:ext>
                  </a:extLst>
                </a:gridCol>
                <a:gridCol w="2384323">
                  <a:extLst>
                    <a:ext uri="{9D8B030D-6E8A-4147-A177-3AD203B41FA5}">
                      <a16:colId xmlns:a16="http://schemas.microsoft.com/office/drawing/2014/main" val="5201312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Feature</a:t>
                      </a:r>
                      <a:endParaRPr lang="pl-PL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PCA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t-SNE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UMAP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9216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Linear</a:t>
                      </a:r>
                      <a:r>
                        <a:rPr lang="pl-PL" sz="2800" dirty="0"/>
                        <a:t>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892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Global structure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⚙️ partial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936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Local structure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⚙️ moderate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081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Interpretability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⚙️ limited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⚙️ limited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024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Computation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⚡ fast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🕒 slow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⚡ fast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5925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62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F326C-482D-0647-ACE8-1F3AA19E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BDF7D0A-67B4-2D47-E062-99433713640A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BA60C2FF-5134-226E-D1E5-60C8254AD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44EC1E49-38F7-A1B5-E2D7-36313D232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DA443EC2-D2A7-2799-78AA-C88CA19A8E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06D0D546-2BC4-A080-1DC1-ACEB0C21C3E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Method real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E144032-AC18-7F15-6BD4-A1E5C8E81F0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E144032-AC18-7F15-6BD4-A1E5C8E81F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DA2D58A-03B9-F5F2-5C49-E4995A9BD25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A7393A1-0505-2A6A-2516-C1274EF755A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F26F3E3-BD14-8880-CAFD-499A780D4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BAC8FE0-BF1C-7A50-434A-631FCB03020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6EF87FF-54DB-474A-197C-87E335B23F0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BA441AE-7214-1F40-9277-50C359E5E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CDDC90D-C8EC-7B96-ABAF-686E49506B38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21FF9E8-5A9A-7E5D-B051-754E952B2C08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0AA8991D-7C73-617A-F8F8-B9032C236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Obraz 3" descr="Obraz zawierający linia, zrzut ekranu, diagram, Wykres&#10;&#10;Zawartość wygenerowana przez AI może być niepoprawna.">
            <a:extLst>
              <a:ext uri="{FF2B5EF4-FFF2-40B4-BE49-F238E27FC236}">
                <a16:creationId xmlns:a16="http://schemas.microsoft.com/office/drawing/2014/main" id="{0F598875-266F-C2CD-2AD0-4591FCDF1C3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33352"/>
          <a:stretch>
            <a:fillRect/>
          </a:stretch>
        </p:blipFill>
        <p:spPr>
          <a:xfrm>
            <a:off x="3160238" y="3953867"/>
            <a:ext cx="6622858" cy="2760287"/>
          </a:xfrm>
          <a:prstGeom prst="rect">
            <a:avLst/>
          </a:prstGeom>
        </p:spPr>
      </p:pic>
      <p:pic>
        <p:nvPicPr>
          <p:cNvPr id="8" name="Obraz 7" descr="Obraz zawierający diagram&#10;&#10;Zawartość wygenerowana przez AI może być niepoprawna.">
            <a:extLst>
              <a:ext uri="{FF2B5EF4-FFF2-40B4-BE49-F238E27FC236}">
                <a16:creationId xmlns:a16="http://schemas.microsoft.com/office/drawing/2014/main" id="{12EB5A3E-632C-6081-E45F-6928FF91A9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60238" y="1194343"/>
            <a:ext cx="6622858" cy="27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21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F89AB-007D-7894-753B-F71040D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9822BA43-DC5A-73DC-27C6-DA1E032C5986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0EDC07FE-34FD-F263-8360-D6FF66601AD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How </a:t>
            </a:r>
            <a:r>
              <a:rPr lang="pl-PL" cap="small" spc="300" dirty="0" err="1">
                <a:latin typeface="Cambria" panose="02040503050406030204" pitchFamily="18" charset="0"/>
              </a:rPr>
              <a:t>distinguish</a:t>
            </a:r>
            <a:r>
              <a:rPr lang="pl-PL" cap="small" spc="300" dirty="0">
                <a:latin typeface="Cambria" panose="02040503050406030204" pitchFamily="18" charset="0"/>
              </a:rPr>
              <a:t> single cel?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173E5B1A-9E06-2C66-32F9-CE69E5331D1C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2181F8-4F50-440A-6508-87935641D98F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3081BBE1-54C4-7C4C-E6CC-59FD09D58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Prostokąt zaokrąglony 72">
            <a:extLst>
              <a:ext uri="{FF2B5EF4-FFF2-40B4-BE49-F238E27FC236}">
                <a16:creationId xmlns:a16="http://schemas.microsoft.com/office/drawing/2014/main" id="{94E5BD7B-1FC6-04E2-A117-A3F08FB5EC8B}"/>
              </a:ext>
            </a:extLst>
          </p:cNvPr>
          <p:cNvSpPr/>
          <p:nvPr/>
        </p:nvSpPr>
        <p:spPr>
          <a:xfrm>
            <a:off x="1643681" y="5238164"/>
            <a:ext cx="4582560" cy="14971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5AB54A08-7748-A919-BCC0-261CFEC6ACD8}"/>
              </a:ext>
            </a:extLst>
          </p:cNvPr>
          <p:cNvSpPr txBox="1"/>
          <p:nvPr/>
        </p:nvSpPr>
        <p:spPr>
          <a:xfrm>
            <a:off x="1685331" y="5238164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		The </a:t>
            </a:r>
            <a:r>
              <a:rPr lang="pl-PL" sz="2800" dirty="0" err="1"/>
              <a:t>cell</a:t>
            </a:r>
            <a:r>
              <a:rPr lang="pl-PL" sz="2800" dirty="0"/>
              <a:t> </a:t>
            </a:r>
            <a:r>
              <a:rPr lang="pl-PL" sz="2800" dirty="0" err="1"/>
              <a:t>state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					</a:t>
            </a:r>
            <a:r>
              <a:rPr lang="pl-PL" sz="2800" dirty="0" err="1"/>
              <a:t>defined</a:t>
            </a:r>
            <a:r>
              <a:rPr lang="pl-PL" sz="2800" dirty="0"/>
              <a:t> by the </a:t>
            </a:r>
            <a:r>
              <a:rPr lang="pl-PL" sz="2800" dirty="0" err="1"/>
              <a:t>type</a:t>
            </a:r>
            <a:r>
              <a:rPr lang="pl-PL" sz="2800" dirty="0"/>
              <a:t> and </a:t>
            </a:r>
            <a:r>
              <a:rPr lang="pl-PL" sz="2800" dirty="0" err="1"/>
              <a:t>amount</a:t>
            </a:r>
            <a:r>
              <a:rPr lang="pl-PL" sz="2800" dirty="0"/>
              <a:t> of </a:t>
            </a:r>
            <a:r>
              <a:rPr lang="pl-PL" sz="2800" dirty="0" err="1"/>
              <a:t>genes</a:t>
            </a:r>
            <a:r>
              <a:rPr lang="pl-PL" sz="2800" dirty="0"/>
              <a:t> </a:t>
            </a:r>
            <a:r>
              <a:rPr lang="pl-PL" sz="2800" dirty="0" err="1"/>
              <a:t>expressed</a:t>
            </a:r>
            <a:endParaRPr lang="pl-PL" sz="2800" dirty="0"/>
          </a:p>
        </p:txBody>
      </p:sp>
      <p:pic>
        <p:nvPicPr>
          <p:cNvPr id="77" name="Grafika 76" descr="Wykres słupkowy z wypełnieniem pełnym">
            <a:extLst>
              <a:ext uri="{FF2B5EF4-FFF2-40B4-BE49-F238E27FC236}">
                <a16:creationId xmlns:a16="http://schemas.microsoft.com/office/drawing/2014/main" id="{699C1302-23F9-6A8F-DCBA-A66EE29CDB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42736" y="5217148"/>
            <a:ext cx="914400" cy="9144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C42EF769-E13D-4083-EC27-2E8729ADBCDF}"/>
              </a:ext>
            </a:extLst>
          </p:cNvPr>
          <p:cNvSpPr/>
          <p:nvPr/>
        </p:nvSpPr>
        <p:spPr>
          <a:xfrm>
            <a:off x="6786714" y="5233125"/>
            <a:ext cx="4864513" cy="14971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7103FA5-D9F5-BAF5-8619-9CC2AE8B785A}"/>
              </a:ext>
            </a:extLst>
          </p:cNvPr>
          <p:cNvSpPr txBox="1"/>
          <p:nvPr/>
        </p:nvSpPr>
        <p:spPr>
          <a:xfrm>
            <a:off x="6934199" y="5351580"/>
            <a:ext cx="47906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		The problem </a:t>
            </a:r>
            <a:r>
              <a:rPr lang="pl-PL" sz="2800" dirty="0" err="1"/>
              <a:t>is</a:t>
            </a:r>
            <a:r>
              <a:rPr lang="pl-PL" sz="2800" dirty="0"/>
              <a:t>, 					</a:t>
            </a:r>
            <a:r>
              <a:rPr lang="pl-PL" sz="2800" dirty="0" err="1"/>
              <a:t>there</a:t>
            </a:r>
            <a:r>
              <a:rPr lang="pl-PL" sz="2800" dirty="0"/>
              <a:t> 	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dirty="0" err="1"/>
              <a:t>around</a:t>
            </a:r>
            <a:r>
              <a:rPr lang="pl-PL" sz="2800" dirty="0"/>
              <a:t> 20k </a:t>
            </a:r>
            <a:r>
              <a:rPr lang="pl-PL" sz="2800" dirty="0" err="1"/>
              <a:t>genes</a:t>
            </a:r>
            <a:r>
              <a:rPr lang="pl-PL" sz="2800" dirty="0"/>
              <a:t> </a:t>
            </a:r>
            <a:r>
              <a:rPr lang="pl-PL" sz="2800" dirty="0" err="1"/>
              <a:t>which</a:t>
            </a:r>
            <a:r>
              <a:rPr lang="pl-PL" sz="2800" dirty="0"/>
              <a:t> </a:t>
            </a:r>
            <a:r>
              <a:rPr lang="pl-PL" sz="2800" dirty="0" err="1"/>
              <a:t>can</a:t>
            </a:r>
            <a:r>
              <a:rPr lang="pl-PL" sz="2800" dirty="0"/>
              <a:t> be </a:t>
            </a:r>
            <a:r>
              <a:rPr lang="pl-PL" sz="2800" dirty="0" err="1"/>
              <a:t>monitored</a:t>
            </a:r>
            <a:r>
              <a:rPr lang="pl-PL" sz="2800" dirty="0"/>
              <a:t>.</a:t>
            </a:r>
          </a:p>
        </p:txBody>
      </p:sp>
      <p:pic>
        <p:nvPicPr>
          <p:cNvPr id="6" name="Grafika 5" descr="Góra lodowa z wypełnieniem pełnym">
            <a:extLst>
              <a:ext uri="{FF2B5EF4-FFF2-40B4-BE49-F238E27FC236}">
                <a16:creationId xmlns:a16="http://schemas.microsoft.com/office/drawing/2014/main" id="{46AC826D-12AA-59D8-FF25-C9FF855606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853081" y="5351580"/>
            <a:ext cx="914400" cy="914400"/>
          </a:xfrm>
          <a:prstGeom prst="rect">
            <a:avLst/>
          </a:prstGeom>
        </p:spPr>
      </p:pic>
      <p:pic>
        <p:nvPicPr>
          <p:cNvPr id="1026" name="Picture 2" descr="Optical images both normal cell and three kinds of different cancer cells within different types of tumour such as breast, cervix, and lung.">
            <a:extLst>
              <a:ext uri="{FF2B5EF4-FFF2-40B4-BE49-F238E27FC236}">
                <a16:creationId xmlns:a16="http://schemas.microsoft.com/office/drawing/2014/main" id="{4308F541-A37A-1736-30B0-6D5A1BF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68" y="1185453"/>
            <a:ext cx="5913142" cy="347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4A11528-E6A1-6971-F638-4B43DBA7631B}"/>
              </a:ext>
            </a:extLst>
          </p:cNvPr>
          <p:cNvSpPr txBox="1"/>
          <p:nvPr/>
        </p:nvSpPr>
        <p:spPr>
          <a:xfrm>
            <a:off x="2392981" y="4656815"/>
            <a:ext cx="7763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/>
              <a:t>Kwon</a:t>
            </a:r>
            <a:r>
              <a:rPr lang="pl-PL" sz="1600" dirty="0"/>
              <a:t>, S., Yang, W., Moon, D., &amp; Kim, K. S. (2020). </a:t>
            </a:r>
            <a:r>
              <a:rPr lang="pl-PL" sz="1600" dirty="0" err="1"/>
              <a:t>Comparison</a:t>
            </a:r>
            <a:r>
              <a:rPr lang="pl-PL" sz="1600" dirty="0"/>
              <a:t> of </a:t>
            </a:r>
            <a:r>
              <a:rPr lang="pl-PL" sz="1600" dirty="0" err="1"/>
              <a:t>cancer</a:t>
            </a:r>
            <a:r>
              <a:rPr lang="pl-PL" sz="1600" dirty="0"/>
              <a:t> 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elasticity</a:t>
            </a:r>
            <a:r>
              <a:rPr lang="pl-PL" sz="1600" dirty="0"/>
              <a:t> by </a:t>
            </a:r>
            <a:r>
              <a:rPr lang="pl-PL" sz="1600" dirty="0" err="1"/>
              <a:t>cell</a:t>
            </a:r>
            <a:r>
              <a:rPr lang="pl-PL" sz="1600" dirty="0"/>
              <a:t> </a:t>
            </a:r>
            <a:r>
              <a:rPr lang="pl-PL" sz="1600" dirty="0" err="1"/>
              <a:t>type</a:t>
            </a:r>
            <a:r>
              <a:rPr lang="pl-PL" sz="1600" dirty="0"/>
              <a:t>. </a:t>
            </a:r>
            <a:r>
              <a:rPr lang="pl-PL" sz="1600" i="1" dirty="0" err="1"/>
              <a:t>Journal</a:t>
            </a:r>
            <a:r>
              <a:rPr lang="pl-PL" sz="1600" i="1" dirty="0"/>
              <a:t> of </a:t>
            </a:r>
            <a:r>
              <a:rPr lang="pl-PL" sz="1600" i="1" dirty="0" err="1"/>
              <a:t>Cancer</a:t>
            </a:r>
            <a:r>
              <a:rPr lang="pl-PL" sz="1600" dirty="0"/>
              <a:t>, </a:t>
            </a:r>
            <a:r>
              <a:rPr lang="pl-PL" sz="1600" i="1" dirty="0"/>
              <a:t>11</a:t>
            </a:r>
            <a:r>
              <a:rPr lang="pl-PL" sz="1600" dirty="0"/>
              <a:t>(18), 5403.</a:t>
            </a:r>
          </a:p>
        </p:txBody>
      </p:sp>
      <p:pic>
        <p:nvPicPr>
          <p:cNvPr id="9" name="Grafika 8" descr="Sześcian z wypełnieniem pełnym">
            <a:extLst>
              <a:ext uri="{FF2B5EF4-FFF2-40B4-BE49-F238E27FC236}">
                <a16:creationId xmlns:a16="http://schemas.microsoft.com/office/drawing/2014/main" id="{70E0CB66-7E26-AFC9-673B-2896277A16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11" name="Grafika 10" descr="Kształty podstawowe z wypełnieniem pełnym">
            <a:extLst>
              <a:ext uri="{FF2B5EF4-FFF2-40B4-BE49-F238E27FC236}">
                <a16:creationId xmlns:a16="http://schemas.microsoft.com/office/drawing/2014/main" id="{D52BCD5F-A967-E9D5-D043-921E1884A23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12" name="Grafika 11" descr="Zamykać z wypełnieniem pełnym">
            <a:extLst>
              <a:ext uri="{FF2B5EF4-FFF2-40B4-BE49-F238E27FC236}">
                <a16:creationId xmlns:a16="http://schemas.microsoft.com/office/drawing/2014/main" id="{F95D428E-1409-4875-A430-56D0D2BE3AF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13" name="Grafika 12" descr="DNA z wypełnieniem pełnym">
            <a:extLst>
              <a:ext uri="{FF2B5EF4-FFF2-40B4-BE49-F238E27FC236}">
                <a16:creationId xmlns:a16="http://schemas.microsoft.com/office/drawing/2014/main" id="{EA98E3F1-5C0D-75EA-EB04-8AC748DA50D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23009144-BB25-0617-8732-669A5C33DD5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79D8DA7-1E63-1DC7-E2FE-B52C129D887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74E68298-7308-6F78-E6BA-4C1AF00B6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064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C366D2-240B-89E0-9982-02A2519D3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6907364-6064-6FCC-56E4-C7EDFB57B14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217AC726-8A0D-49EF-6955-8E306DE0E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C584690E-D91D-5E3A-D616-BD288BEB9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56FE461E-1B74-6887-C5F0-7D8875A7B3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6A371D0-431B-1046-AA70-4C8927FC7EE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Autoencoders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theory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0B1F6D8F-95C6-6FB5-B6D5-2E0793EE133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0B1F6D8F-95C6-6FB5-B6D5-2E0793EE13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515BEF9-8531-F744-032F-EAA6DC29779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829810F-C359-DF26-C1AF-F5E2D1AFD53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89C6413-31DA-01BB-3990-3F3E01B5D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DABE6ED-A099-7847-E15D-09334CB2A2D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E2F5E3F-AE3F-B32D-4E97-587EFA7A572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4731044-AFC9-A055-D14B-074531F9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E01B8C7-C484-0950-1CBF-AEF35A824C5F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B2C6237-F46A-59F8-7228-2CBD63D63873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570912F0-D239-3DBD-EC17-5EF930419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zrzut ekranu, pies, ssak&#10;&#10;Zawartość wygenerowana przez AI może być niepoprawna.">
            <a:extLst>
              <a:ext uri="{FF2B5EF4-FFF2-40B4-BE49-F238E27FC236}">
                <a16:creationId xmlns:a16="http://schemas.microsoft.com/office/drawing/2014/main" id="{ACBBE389-2F3B-0583-D314-6EACB19EA9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7509" y="1620457"/>
            <a:ext cx="9606033" cy="1535104"/>
          </a:xfrm>
          <a:prstGeom prst="rect">
            <a:avLst/>
          </a:prstGeom>
        </p:spPr>
      </p:pic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7B14A93E-B1CD-789C-88B5-17DB0B15C7A2}"/>
              </a:ext>
            </a:extLst>
          </p:cNvPr>
          <p:cNvSpPr/>
          <p:nvPr/>
        </p:nvSpPr>
        <p:spPr>
          <a:xfrm>
            <a:off x="2243862" y="407245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ADB6236-FBFA-8FE1-C0B6-53639D329AAD}"/>
              </a:ext>
            </a:extLst>
          </p:cNvPr>
          <p:cNvSpPr txBox="1"/>
          <p:nvPr/>
        </p:nvSpPr>
        <p:spPr>
          <a:xfrm>
            <a:off x="2243862" y="421118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📉 </a:t>
            </a:r>
            <a:r>
              <a:rPr lang="pl-PL" sz="2800" dirty="0" err="1"/>
              <a:t>Built</a:t>
            </a:r>
            <a:r>
              <a:rPr lang="pl-PL" sz="2800" dirty="0"/>
              <a:t> with </a:t>
            </a:r>
            <a:r>
              <a:rPr lang="pl-PL" sz="2800" dirty="0" err="1"/>
              <a:t>reconstruction</a:t>
            </a:r>
            <a:r>
              <a:rPr lang="pl-PL" sz="2800" dirty="0"/>
              <a:t> </a:t>
            </a:r>
            <a:r>
              <a:rPr lang="pl-PL" sz="2800" dirty="0" err="1"/>
              <a:t>loss</a:t>
            </a:r>
            <a:r>
              <a:rPr lang="pl-PL" sz="2800" dirty="0"/>
              <a:t> = L2 </a:t>
            </a:r>
            <a:r>
              <a:rPr lang="pl-PL" sz="2800" dirty="0" err="1"/>
              <a:t>distance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CF7E4A16-31FA-E612-5363-8F93AD8A94BF}"/>
              </a:ext>
            </a:extLst>
          </p:cNvPr>
          <p:cNvSpPr/>
          <p:nvPr/>
        </p:nvSpPr>
        <p:spPr>
          <a:xfrm>
            <a:off x="2243862" y="5128073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6D81C253-FCC8-5612-0ED9-68F24864CC59}"/>
              </a:ext>
            </a:extLst>
          </p:cNvPr>
          <p:cNvSpPr txBox="1"/>
          <p:nvPr/>
        </p:nvSpPr>
        <p:spPr>
          <a:xfrm>
            <a:off x="2243862" y="5266805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🗄️ Good for data </a:t>
            </a:r>
            <a:r>
              <a:rPr lang="pl-PL" sz="2800" dirty="0" err="1"/>
              <a:t>compression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725277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377958-E36F-BC53-EA24-B347DAB8B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C540BF8-425F-D917-4417-25AE9FA9ED68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A5CB4106-DEBF-7D5F-F5B5-8BF90AE2689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algorithms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1A32202-EA90-A065-5D55-74AA878A103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1A32202-EA90-A065-5D55-74AA878A10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934813B-B2BA-DB53-C139-CF3F3FE8859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9B72DA6-331C-F7DE-9C99-191254617E1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B65FF7C-8E82-995C-8299-F18AF19E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1E4667B-03EF-8933-1FD0-667002629C2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29E2AEC-C1C1-238E-3E96-C8650A9D3B7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AC41DC2-723D-A436-84F5-F7FB3979D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87EE1566-94A1-E17F-FFFA-AC6BEEBDBCC8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F48D250-315A-C17E-CC3E-4AF01EB65A0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5DE76F20-89EB-B861-E591-E7FF2DBA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A6FDE2BC-4E67-70C7-C16B-7BEB4C1998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2E019ED0-69D4-3376-4725-4576642D2B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8451301E-C49F-CF05-53D6-134C034B5D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18434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F8A26544-9944-25F9-F10A-B9F144BBE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9"/>
          <a:stretch>
            <a:fillRect/>
          </a:stretch>
        </p:blipFill>
        <p:spPr bwMode="auto">
          <a:xfrm>
            <a:off x="1594148" y="1479670"/>
            <a:ext cx="10510767" cy="38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6818807-738F-2E40-6A20-8035934548CC}"/>
              </a:ext>
            </a:extLst>
          </p:cNvPr>
          <p:cNvSpPr txBox="1"/>
          <p:nvPr/>
        </p:nvSpPr>
        <p:spPr>
          <a:xfrm>
            <a:off x="2352366" y="5462808"/>
            <a:ext cx="9466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scikit-learn.org</a:t>
            </a:r>
            <a:r>
              <a:rPr lang="pl-PL" dirty="0"/>
              <a:t>/</a:t>
            </a:r>
            <a:r>
              <a:rPr lang="pl-PL" dirty="0" err="1"/>
              <a:t>stable</a:t>
            </a:r>
            <a:r>
              <a:rPr lang="pl-PL" dirty="0"/>
              <a:t>/</a:t>
            </a:r>
            <a:r>
              <a:rPr lang="pl-PL" dirty="0" err="1"/>
              <a:t>auto_examples</a:t>
            </a:r>
            <a:r>
              <a:rPr lang="pl-PL" dirty="0"/>
              <a:t>/</a:t>
            </a:r>
            <a:r>
              <a:rPr lang="pl-PL" dirty="0" err="1"/>
              <a:t>classification</a:t>
            </a:r>
            <a:r>
              <a:rPr lang="pl-PL" dirty="0"/>
              <a:t>/</a:t>
            </a:r>
            <a:r>
              <a:rPr lang="pl-PL" dirty="0" err="1"/>
              <a:t>plot_classifier_comparison.html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17220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01AC6-5CF2-7A2A-9363-762ED34B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83CDB29-344B-C2DC-C7AA-59D69C52D8D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27D81CC-BFF4-8E6C-05C0-CD1CB492B78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K-</a:t>
            </a:r>
            <a:r>
              <a:rPr lang="pl-PL" cap="small" spc="300" dirty="0" err="1">
                <a:latin typeface="Cambria" panose="02040503050406030204" pitchFamily="18" charset="0"/>
              </a:rPr>
              <a:t>means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DE67AA3-9AF7-A81C-A436-0710D833ADB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6720939-F7AF-E145-D7B9-6BD37104CE0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3173EC2-EC34-DA8C-1D50-436715FD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1354462-2D65-1987-E3E5-1F64935F806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B7C4E8D-AFFE-C813-83C3-D37B767F3CD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2C7FEC6-9F37-5E80-D818-D32A7381A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61B3E16-1BC8-3BB0-E439-570A1621040E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3854BF2-21C8-715B-B7DD-7C21EF0CA964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E7A1EB1C-F715-B395-F4CA-0495147D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7B9E396B-884F-F071-72F2-3AEF738FA8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61064B0E-5F30-93C2-C5FD-DD0B61F812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60E5A5A4-A265-FB84-0554-8979698C117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8" name="Obraz 7" descr="Obraz zawierający zrzut ekranu, tekst, diagram&#10;&#10;Zawartość wygenerowana przez AI może być niepoprawna.">
            <a:extLst>
              <a:ext uri="{FF2B5EF4-FFF2-40B4-BE49-F238E27FC236}">
                <a16:creationId xmlns:a16="http://schemas.microsoft.com/office/drawing/2014/main" id="{8AC47879-C451-682C-B5D2-B1FD0B470F9E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r="7566"/>
          <a:stretch>
            <a:fillRect/>
          </a:stretch>
        </p:blipFill>
        <p:spPr>
          <a:xfrm>
            <a:off x="1642229" y="1482098"/>
            <a:ext cx="5550983" cy="4504006"/>
          </a:xfrm>
          <a:prstGeom prst="rect">
            <a:avLst/>
          </a:prstGeom>
        </p:spPr>
      </p:pic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E854196A-99B0-88ED-784C-F35B93E33CDD}"/>
              </a:ext>
            </a:extLst>
          </p:cNvPr>
          <p:cNvSpPr/>
          <p:nvPr/>
        </p:nvSpPr>
        <p:spPr>
          <a:xfrm>
            <a:off x="7449782" y="1259864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926BCFD4-D234-8611-32DE-189592439860}"/>
                  </a:ext>
                </a:extLst>
              </p:cNvPr>
              <p:cNvSpPr txBox="1"/>
              <p:nvPr/>
            </p:nvSpPr>
            <p:spPr>
              <a:xfrm>
                <a:off x="7449782" y="1398597"/>
                <a:ext cx="45825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🪞 </a:t>
                </a:r>
                <a:r>
                  <a:rPr lang="pl-PL" sz="2800" dirty="0" err="1"/>
                  <a:t>Partition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𝑛</m:t>
                    </m:r>
                  </m:oMath>
                </a14:m>
                <a:r>
                  <a:rPr lang="pl-PL" sz="2800" dirty="0"/>
                  <a:t> data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</a:t>
                </a:r>
                <a:r>
                  <a:rPr lang="pl-PL" sz="2800" dirty="0" err="1"/>
                  <a:t>into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𝑘</m:t>
                    </m:r>
                  </m:oMath>
                </a14:m>
                <a:r>
                  <a:rPr lang="pl-PL" sz="2800" dirty="0"/>
                  <a:t> </a:t>
                </a:r>
                <a:r>
                  <a:rPr lang="pl-PL" sz="2800" dirty="0" err="1"/>
                  <a:t>clusters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based</a:t>
                </a:r>
                <a:r>
                  <a:rPr lang="pl-PL" sz="2800" dirty="0"/>
                  <a:t> on </a:t>
                </a:r>
                <a:r>
                  <a:rPr lang="pl-PL" sz="2800" dirty="0" err="1"/>
                  <a:t>similarity</a:t>
                </a:r>
                <a:endParaRPr lang="pl-PL" sz="2800" dirty="0"/>
              </a:p>
            </p:txBody>
          </p:sp>
        </mc:Choice>
        <mc:Fallback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926BCFD4-D234-8611-32DE-189592439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782" y="1398597"/>
                <a:ext cx="4582560" cy="954107"/>
              </a:xfrm>
              <a:prstGeom prst="rect">
                <a:avLst/>
              </a:prstGeom>
              <a:blipFill>
                <a:blip r:embed="rId31"/>
                <a:stretch>
                  <a:fillRect l="-2762" t="-5195" r="-2762" b="-155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2C26BF4F-3520-A55D-CD4F-C0EA8F330111}"/>
              </a:ext>
            </a:extLst>
          </p:cNvPr>
          <p:cNvSpPr/>
          <p:nvPr/>
        </p:nvSpPr>
        <p:spPr>
          <a:xfrm>
            <a:off x="7435268" y="2647052"/>
            <a:ext cx="4582560" cy="1523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2B3725C-D785-8225-135C-ED6439AA7630}"/>
              </a:ext>
            </a:extLst>
          </p:cNvPr>
          <p:cNvSpPr txBox="1"/>
          <p:nvPr/>
        </p:nvSpPr>
        <p:spPr>
          <a:xfrm>
            <a:off x="7435268" y="2785784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Objective</a:t>
            </a:r>
            <a:r>
              <a:rPr lang="pl-PL" sz="2800" dirty="0"/>
              <a:t> </a:t>
            </a:r>
            <a:r>
              <a:rPr lang="pl-PL" sz="2800" dirty="0" err="1"/>
              <a:t>function</a:t>
            </a:r>
            <a:r>
              <a:rPr lang="pl-PL" sz="2800" dirty="0"/>
              <a:t> (</a:t>
            </a:r>
            <a:r>
              <a:rPr lang="pl-PL" sz="2800" dirty="0" err="1"/>
              <a:t>minimize</a:t>
            </a:r>
            <a:r>
              <a:rPr lang="pl-PL" sz="2800" dirty="0"/>
              <a:t> </a:t>
            </a:r>
            <a:r>
              <a:rPr lang="pl-PL" sz="2800" dirty="0" err="1"/>
              <a:t>within-cluster</a:t>
            </a:r>
            <a:r>
              <a:rPr lang="pl-PL" sz="2800" dirty="0"/>
              <a:t> </a:t>
            </a:r>
            <a:r>
              <a:rPr lang="pl-PL" sz="2800" dirty="0" err="1"/>
              <a:t>variance</a:t>
            </a:r>
            <a:r>
              <a:rPr lang="pl-PL" sz="2800" dirty="0"/>
              <a:t>)</a:t>
            </a:r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0F280AE9-15A4-8B4F-D23F-E19F8A7BE04F}"/>
              </a:ext>
            </a:extLst>
          </p:cNvPr>
          <p:cNvSpPr/>
          <p:nvPr/>
        </p:nvSpPr>
        <p:spPr>
          <a:xfrm>
            <a:off x="7420754" y="4317126"/>
            <a:ext cx="4582560" cy="2050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C5EE0AD-2865-8DF6-BB3C-4C915BC85B53}"/>
              </a:ext>
            </a:extLst>
          </p:cNvPr>
          <p:cNvSpPr txBox="1"/>
          <p:nvPr/>
        </p:nvSpPr>
        <p:spPr>
          <a:xfrm>
            <a:off x="7435268" y="4471088"/>
            <a:ext cx="4582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Each</a:t>
            </a:r>
            <a:r>
              <a:rPr lang="pl-PL" sz="2800" dirty="0"/>
              <a:t> </a:t>
            </a:r>
            <a:r>
              <a:rPr lang="pl-PL" sz="2800" dirty="0" err="1"/>
              <a:t>cluster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represented</a:t>
            </a:r>
            <a:r>
              <a:rPr lang="pl-PL" sz="2800" dirty="0"/>
              <a:t> by a </a:t>
            </a:r>
            <a:r>
              <a:rPr lang="pl-PL" sz="2800" b="1" dirty="0"/>
              <a:t>centroid</a:t>
            </a:r>
            <a:r>
              <a:rPr lang="pl-PL" sz="2800" dirty="0"/>
              <a:t>; </a:t>
            </a:r>
            <a:r>
              <a:rPr lang="pl-PL" sz="2800" dirty="0" err="1"/>
              <a:t>points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dirty="0" err="1"/>
              <a:t>assigned</a:t>
            </a:r>
            <a:r>
              <a:rPr lang="pl-PL" sz="2800" dirty="0"/>
              <a:t> to the </a:t>
            </a:r>
            <a:r>
              <a:rPr lang="pl-PL" sz="2800" dirty="0" err="1"/>
              <a:t>closest</a:t>
            </a:r>
            <a:r>
              <a:rPr lang="pl-PL" sz="2800" dirty="0"/>
              <a:t> centroid.</a:t>
            </a:r>
          </a:p>
        </p:txBody>
      </p:sp>
    </p:spTree>
    <p:extLst>
      <p:ext uri="{BB962C8B-B14F-4D97-AF65-F5344CB8AC3E}">
        <p14:creationId xmlns:p14="http://schemas.microsoft.com/office/powerpoint/2010/main" val="110691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77B5EB-B988-22E2-BF7F-8FCDE3E2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633AFC5-310A-EEFD-DB1A-CC5D88FE3D5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6B804858-40C0-AA5D-5E64-A35867C83C7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K-</a:t>
            </a:r>
            <a:r>
              <a:rPr lang="pl-PL" cap="small" spc="300" dirty="0" err="1">
                <a:latin typeface="Cambria" panose="02040503050406030204" pitchFamily="18" charset="0"/>
              </a:rPr>
              <a:t>means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5E8ACD8-E448-2ACC-A5E9-383B820F738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5E8ACD8-E448-2ACC-A5E9-383B820F73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91C365C5-270D-7E3A-B05A-57C988A6CD9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B9DEB90-0F16-65B8-03AD-BCA2F677153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F9F0BEE-6711-801D-8459-2E43AB88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CEE672A-B188-ED3D-BB9A-AC98409ADFF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E095BAC-70E3-6D80-BA04-D997E41B3CC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E1643F2-FBAB-BCC6-B343-C13BF5694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E55EDF0-1E5C-F7C8-6956-E68067BA5F66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FE2BCA38-E71D-58E5-EFB5-E7120CF79ED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2FD48634-7461-3383-E643-2BA683BC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55FEF5FB-BFF3-315B-3D31-DF841A6525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6A3F45DF-1CBD-4A7D-DD2F-62BE2EBDB6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12218BCB-E7AC-A824-E52E-EABF0046E4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7DC70CCD-CC38-0CC1-9AD8-264F93A2A675}"/>
              </a:ext>
            </a:extLst>
          </p:cNvPr>
          <p:cNvSpPr/>
          <p:nvPr/>
        </p:nvSpPr>
        <p:spPr>
          <a:xfrm>
            <a:off x="1850571" y="134482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05858902-1E26-35C6-9843-2F2BD3B6E8AD}"/>
                  </a:ext>
                </a:extLst>
              </p:cNvPr>
              <p:cNvSpPr txBox="1"/>
              <p:nvPr/>
            </p:nvSpPr>
            <p:spPr>
              <a:xfrm>
                <a:off x="1850571" y="1483553"/>
                <a:ext cx="9151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 🎯</a:t>
                </a:r>
                <a:r>
                  <a:rPr lang="pl-PL" sz="2800" dirty="0" err="1"/>
                  <a:t>Randomly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select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𝑘</m:t>
                    </m:r>
                  </m:oMath>
                </a14:m>
                <a:r>
                  <a:rPr lang="pl-PL" sz="2800" dirty="0"/>
                  <a:t> </a:t>
                </a:r>
                <a:r>
                  <a:rPr lang="pl-PL" sz="2800" dirty="0" err="1"/>
                  <a:t>centroids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/>
                        </m:ctrlPr>
                      </m:sSubPr>
                      <m:e>
                        <m:r>
                          <a:rPr lang="ar-AE" sz="2800" i="1"/>
                          <m:t>𝜇</m:t>
                        </m:r>
                      </m:e>
                      <m:sub>
                        <m:r>
                          <a:rPr lang="ar-AE" sz="2800"/>
                          <m:t>1</m:t>
                        </m:r>
                      </m:sub>
                    </m:sSub>
                    <m:r>
                      <a:rPr lang="ar-AE" sz="2800"/>
                      <m:t>,…,</m:t>
                    </m:r>
                    <m:sSub>
                      <m:sSubPr>
                        <m:ctrlPr>
                          <a:rPr lang="ar-AE" sz="2800" i="1"/>
                        </m:ctrlPr>
                      </m:sSubPr>
                      <m:e>
                        <m:r>
                          <a:rPr lang="ar-AE" sz="2800" i="1"/>
                          <m:t>𝜇</m:t>
                        </m:r>
                      </m:e>
                      <m:sub>
                        <m:r>
                          <a:rPr lang="ar-AE" sz="2800" i="1"/>
                          <m:t>𝑘</m:t>
                        </m:r>
                      </m:sub>
                    </m:sSub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05858902-1E26-35C6-9843-2F2BD3B6E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1483553"/>
                <a:ext cx="9151725" cy="523220"/>
              </a:xfrm>
              <a:prstGeom prst="rect">
                <a:avLst/>
              </a:prstGeom>
              <a:blipFill>
                <a:blip r:embed="rId16"/>
                <a:stretch>
                  <a:fillRect l="-1385" t="-11905" b="-33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65A5155D-9970-0E66-BB9A-0965FE2AE001}"/>
              </a:ext>
            </a:extLst>
          </p:cNvPr>
          <p:cNvSpPr/>
          <p:nvPr/>
        </p:nvSpPr>
        <p:spPr>
          <a:xfrm>
            <a:off x="1850571" y="2299458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pole tekstowe 19">
                <a:extLst>
                  <a:ext uri="{FF2B5EF4-FFF2-40B4-BE49-F238E27FC236}">
                    <a16:creationId xmlns:a16="http://schemas.microsoft.com/office/drawing/2014/main" id="{F5DE0809-491B-6B7F-DEA3-CAC96D4031E9}"/>
                  </a:ext>
                </a:extLst>
              </p:cNvPr>
              <p:cNvSpPr txBox="1"/>
              <p:nvPr/>
            </p:nvSpPr>
            <p:spPr>
              <a:xfrm>
                <a:off x="1850571" y="2438190"/>
                <a:ext cx="9151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↙️ </a:t>
                </a:r>
                <a:r>
                  <a:rPr lang="pl-PL" sz="2800" dirty="0" err="1"/>
                  <a:t>Assign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each</a:t>
                </a:r>
                <a:r>
                  <a:rPr lang="pl-PL" sz="2800" dirty="0"/>
                  <a:t>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/>
                        </m:ctrlPr>
                      </m:sSubPr>
                      <m:e>
                        <m:r>
                          <a:rPr lang="ar-AE" sz="2800" i="1"/>
                          <m:t>𝑥</m:t>
                        </m:r>
                      </m:e>
                      <m:sub>
                        <m:r>
                          <a:rPr lang="ar-AE" sz="2800" i="1"/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 to the </a:t>
                </a:r>
                <a:r>
                  <a:rPr lang="pl-PL" sz="2800" dirty="0" err="1"/>
                  <a:t>nearest</a:t>
                </a:r>
                <a:r>
                  <a:rPr lang="pl-PL" sz="2800" dirty="0"/>
                  <a:t> centroid</a:t>
                </a:r>
              </a:p>
            </p:txBody>
          </p:sp>
        </mc:Choice>
        <mc:Fallback>
          <p:sp>
            <p:nvSpPr>
              <p:cNvPr id="20" name="pole tekstowe 19">
                <a:extLst>
                  <a:ext uri="{FF2B5EF4-FFF2-40B4-BE49-F238E27FC236}">
                    <a16:creationId xmlns:a16="http://schemas.microsoft.com/office/drawing/2014/main" id="{F5DE0809-491B-6B7F-DEA3-CAC96D403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2438190"/>
                <a:ext cx="9151725" cy="523220"/>
              </a:xfrm>
              <a:prstGeom prst="rect">
                <a:avLst/>
              </a:prstGeom>
              <a:blipFill>
                <a:blip r:embed="rId17"/>
                <a:stretch>
                  <a:fillRect l="-1385" t="-14286" b="-309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Prostokąt zaokrąglony 20">
            <a:extLst>
              <a:ext uri="{FF2B5EF4-FFF2-40B4-BE49-F238E27FC236}">
                <a16:creationId xmlns:a16="http://schemas.microsoft.com/office/drawing/2014/main" id="{31118E06-0DC8-4D62-19A7-771DB3AD642C}"/>
              </a:ext>
            </a:extLst>
          </p:cNvPr>
          <p:cNvSpPr/>
          <p:nvPr/>
        </p:nvSpPr>
        <p:spPr>
          <a:xfrm>
            <a:off x="1850571" y="3252588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2EC48C5C-7BBC-26D0-5BD3-894BD3FCEA9D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🎯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centroids</a:t>
            </a:r>
            <a:r>
              <a:rPr lang="pl-PL" sz="2800" dirty="0"/>
              <a:t> as the </a:t>
            </a:r>
            <a:r>
              <a:rPr lang="pl-PL" sz="2800" dirty="0" err="1"/>
              <a:t>mean</a:t>
            </a:r>
            <a:r>
              <a:rPr lang="pl-PL" sz="2800" dirty="0"/>
              <a:t> of </a:t>
            </a:r>
            <a:r>
              <a:rPr lang="pl-PL" sz="2800" dirty="0" err="1"/>
              <a:t>assigned</a:t>
            </a:r>
            <a:r>
              <a:rPr lang="pl-PL" sz="2800" dirty="0"/>
              <a:t> </a:t>
            </a:r>
            <a:r>
              <a:rPr lang="pl-PL" sz="2800" dirty="0" err="1"/>
              <a:t>points</a:t>
            </a:r>
            <a:endParaRPr lang="pl-PL" sz="2800" dirty="0"/>
          </a:p>
        </p:txBody>
      </p:sp>
      <p:sp>
        <p:nvSpPr>
          <p:cNvPr id="23" name="Prostokąt zaokrąglony 22">
            <a:extLst>
              <a:ext uri="{FF2B5EF4-FFF2-40B4-BE49-F238E27FC236}">
                <a16:creationId xmlns:a16="http://schemas.microsoft.com/office/drawing/2014/main" id="{26EDE97E-7363-27D3-EA25-111295856F05}"/>
              </a:ext>
            </a:extLst>
          </p:cNvPr>
          <p:cNvSpPr/>
          <p:nvPr/>
        </p:nvSpPr>
        <p:spPr>
          <a:xfrm>
            <a:off x="1850571" y="5729051"/>
            <a:ext cx="8856757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656F489D-8212-54E5-6FED-97036935A55E}"/>
              </a:ext>
            </a:extLst>
          </p:cNvPr>
          <p:cNvSpPr txBox="1"/>
          <p:nvPr/>
        </p:nvSpPr>
        <p:spPr>
          <a:xfrm>
            <a:off x="1850571" y="586778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🔄 </a:t>
            </a:r>
            <a:r>
              <a:rPr lang="pl-PL" sz="2800" dirty="0" err="1"/>
              <a:t>Iterate</a:t>
            </a:r>
            <a:r>
              <a:rPr lang="pl-PL" sz="2800" dirty="0"/>
              <a:t> </a:t>
            </a:r>
            <a:r>
              <a:rPr lang="pl-PL" sz="2800" dirty="0" err="1"/>
              <a:t>assignment</a:t>
            </a:r>
            <a:r>
              <a:rPr lang="pl-PL" sz="2800" dirty="0"/>
              <a:t> and update </a:t>
            </a:r>
            <a:r>
              <a:rPr lang="pl-PL" sz="2800" dirty="0" err="1"/>
              <a:t>until</a:t>
            </a:r>
            <a:r>
              <a:rPr lang="pl-PL" sz="2800" dirty="0"/>
              <a:t> </a:t>
            </a:r>
            <a:r>
              <a:rPr lang="pl-PL" sz="2800" dirty="0" err="1"/>
              <a:t>convergence</a:t>
            </a:r>
            <a:endParaRPr lang="pl-PL" sz="2800" dirty="0"/>
          </a:p>
        </p:txBody>
      </p:sp>
      <p:pic>
        <p:nvPicPr>
          <p:cNvPr id="27" name="Obraz 26" descr="Obraz zawierający Czcionka, biały, tekst, symbol&#10;&#10;Zawartość wygenerowana przez AI może być niepoprawna.">
            <a:extLst>
              <a:ext uri="{FF2B5EF4-FFF2-40B4-BE49-F238E27FC236}">
                <a16:creationId xmlns:a16="http://schemas.microsoft.com/office/drawing/2014/main" id="{BC2D57CD-3989-8CF1-6543-D8FB678BB1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37369" y="4277633"/>
            <a:ext cx="2517262" cy="116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53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C0AE5D-7AAD-63AF-8087-A32503CDD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4A96BA-DC91-3029-FC67-5FBC1206DE20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274CE0D3-E9BC-01FA-7BF1-E60B2A4CBEF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Hierarchical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B9D9DF62-95D1-E32D-E453-950F10C3187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B9D9DF62-95D1-E32D-E453-950F10C318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5E38776-8E35-D4BF-52B6-CF4EF9EACC5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41768E2-8134-A3A3-2342-7130214EF74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C4CDF97-A02F-A224-4F3D-040CE12C8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BF67053-B084-677C-D99B-77BD9FED633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FF6C6C6-B6F9-C60D-0EF8-0506A27C2CD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B57C2AC-4348-D479-030F-204F551FA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31B4E00-3855-553B-C6BE-B7FD0AA45512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0FC47FB-11FD-D5E3-B23C-0060E31AEDD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1A39EAC1-37D1-5C47-1C12-98A180D07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CFD5C720-0663-E8B8-97BF-8B57E701B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8362D672-81B8-D7E7-C5BD-478B588A92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7ABBDCA0-69F9-3B6C-368B-32AC4F5951E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Obraz 1" descr="Obraz zawierający tekst, diagram, linia, zrzut ekranu&#10;&#10;Zawartość wygenerowana przez AI może być niepoprawna.">
            <a:extLst>
              <a:ext uri="{FF2B5EF4-FFF2-40B4-BE49-F238E27FC236}">
                <a16:creationId xmlns:a16="http://schemas.microsoft.com/office/drawing/2014/main" id="{6ACE68E2-26DB-D2D4-6154-FD3CC1760A6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6575" r="8669"/>
          <a:stretch>
            <a:fillRect/>
          </a:stretch>
        </p:blipFill>
        <p:spPr>
          <a:xfrm>
            <a:off x="1712920" y="1786739"/>
            <a:ext cx="5597231" cy="3962338"/>
          </a:xfrm>
          <a:prstGeom prst="rect">
            <a:avLst/>
          </a:prstGeom>
        </p:spPr>
      </p:pic>
      <p:grpSp>
        <p:nvGrpSpPr>
          <p:cNvPr id="8" name="Grupa 7">
            <a:extLst>
              <a:ext uri="{FF2B5EF4-FFF2-40B4-BE49-F238E27FC236}">
                <a16:creationId xmlns:a16="http://schemas.microsoft.com/office/drawing/2014/main" id="{A599533C-487A-407C-F955-6304EF01C21A}"/>
              </a:ext>
            </a:extLst>
          </p:cNvPr>
          <p:cNvGrpSpPr/>
          <p:nvPr/>
        </p:nvGrpSpPr>
        <p:grpSpPr>
          <a:xfrm>
            <a:off x="7486432" y="2549484"/>
            <a:ext cx="4514410" cy="1092839"/>
            <a:chOff x="1850568" y="1297761"/>
            <a:chExt cx="8738770" cy="1092839"/>
          </a:xfrm>
        </p:grpSpPr>
        <p:sp>
          <p:nvSpPr>
            <p:cNvPr id="9" name="Prostokąt zaokrąglony 8">
              <a:extLst>
                <a:ext uri="{FF2B5EF4-FFF2-40B4-BE49-F238E27FC236}">
                  <a16:creationId xmlns:a16="http://schemas.microsoft.com/office/drawing/2014/main" id="{557D993A-5FA4-1744-1626-1E06E904AE90}"/>
                </a:ext>
              </a:extLst>
            </p:cNvPr>
            <p:cNvSpPr/>
            <p:nvPr/>
          </p:nvSpPr>
          <p:spPr>
            <a:xfrm>
              <a:off x="1850570" y="1297761"/>
              <a:ext cx="8738768" cy="10928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4C11679E-7317-E469-6E28-8C38ACB760A5}"/>
                </a:ext>
              </a:extLst>
            </p:cNvPr>
            <p:cNvSpPr txBox="1"/>
            <p:nvPr/>
          </p:nvSpPr>
          <p:spPr>
            <a:xfrm>
              <a:off x="1850568" y="1436493"/>
              <a:ext cx="83875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🔹No </a:t>
              </a:r>
              <a:r>
                <a:rPr lang="pl-PL" sz="2800" dirty="0" err="1"/>
                <a:t>need</a:t>
              </a:r>
              <a:r>
                <a:rPr lang="pl-PL" sz="2800" dirty="0"/>
                <a:t> to </a:t>
              </a:r>
              <a:r>
                <a:rPr lang="pl-PL" sz="2800" dirty="0" err="1"/>
                <a:t>pre-specify</a:t>
              </a:r>
              <a:r>
                <a:rPr lang="pl-PL" sz="2800" dirty="0"/>
                <a:t> the </a:t>
              </a:r>
              <a:r>
                <a:rPr lang="pl-PL" sz="2800" dirty="0" err="1"/>
                <a:t>number</a:t>
              </a:r>
              <a:r>
                <a:rPr lang="pl-PL" sz="2800" dirty="0"/>
                <a:t> of </a:t>
              </a:r>
              <a:r>
                <a:rPr lang="pl-PL" sz="2800" dirty="0" err="1"/>
                <a:t>clusters</a:t>
              </a:r>
              <a:endParaRPr lang="pl-PL" sz="2800" dirty="0"/>
            </a:p>
          </p:txBody>
        </p:sp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1E2C049-2340-F688-36E5-F33F8C7A1B8D}"/>
              </a:ext>
            </a:extLst>
          </p:cNvPr>
          <p:cNvGrpSpPr/>
          <p:nvPr/>
        </p:nvGrpSpPr>
        <p:grpSpPr>
          <a:xfrm>
            <a:off x="7477299" y="1277413"/>
            <a:ext cx="4514410" cy="1092839"/>
            <a:chOff x="1850568" y="1297761"/>
            <a:chExt cx="8738770" cy="1092839"/>
          </a:xfrm>
        </p:grpSpPr>
        <p:sp>
          <p:nvSpPr>
            <p:cNvPr id="24" name="Prostokąt zaokrąglony 23">
              <a:extLst>
                <a:ext uri="{FF2B5EF4-FFF2-40B4-BE49-F238E27FC236}">
                  <a16:creationId xmlns:a16="http://schemas.microsoft.com/office/drawing/2014/main" id="{4CFDE572-9F40-83F5-6AF0-0139613C1516}"/>
                </a:ext>
              </a:extLst>
            </p:cNvPr>
            <p:cNvSpPr/>
            <p:nvPr/>
          </p:nvSpPr>
          <p:spPr>
            <a:xfrm>
              <a:off x="1850570" y="1297761"/>
              <a:ext cx="8738768" cy="10928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pole tekstowe 24">
              <a:extLst>
                <a:ext uri="{FF2B5EF4-FFF2-40B4-BE49-F238E27FC236}">
                  <a16:creationId xmlns:a16="http://schemas.microsoft.com/office/drawing/2014/main" id="{F610118A-CC7A-A287-0607-C692FD40AD66}"/>
                </a:ext>
              </a:extLst>
            </p:cNvPr>
            <p:cNvSpPr txBox="1"/>
            <p:nvPr/>
          </p:nvSpPr>
          <p:spPr>
            <a:xfrm>
              <a:off x="1850568" y="1436493"/>
              <a:ext cx="83875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Groups</a:t>
              </a:r>
              <a:r>
                <a:rPr lang="pl-PL" sz="2800" dirty="0"/>
                <a:t> </a:t>
              </a:r>
              <a:r>
                <a:rPr lang="pl-PL" sz="2800" dirty="0" err="1"/>
                <a:t>similar</a:t>
              </a:r>
              <a:r>
                <a:rPr lang="pl-PL" sz="2800" dirty="0"/>
                <a:t> data </a:t>
              </a:r>
              <a:r>
                <a:rPr lang="pl-PL" sz="2800" dirty="0" err="1"/>
                <a:t>points</a:t>
              </a:r>
              <a:r>
                <a:rPr lang="pl-PL" sz="2800" dirty="0"/>
                <a:t> </a:t>
              </a:r>
              <a:r>
                <a:rPr lang="pl-PL" sz="2800" dirty="0" err="1"/>
                <a:t>into</a:t>
              </a:r>
              <a:r>
                <a:rPr lang="pl-PL" sz="2800" dirty="0"/>
                <a:t> a </a:t>
              </a:r>
              <a:r>
                <a:rPr lang="pl-PL" sz="2800" b="1" dirty="0" err="1"/>
                <a:t>tree-like</a:t>
              </a:r>
              <a:r>
                <a:rPr lang="pl-PL" sz="2800" b="1" dirty="0"/>
                <a:t> hierarchy</a:t>
              </a:r>
            </a:p>
          </p:txBody>
        </p: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6D573FC-C122-46DE-E2C6-78E4F338CD79}"/>
              </a:ext>
            </a:extLst>
          </p:cNvPr>
          <p:cNvGrpSpPr/>
          <p:nvPr/>
        </p:nvGrpSpPr>
        <p:grpSpPr>
          <a:xfrm>
            <a:off x="7486432" y="3821555"/>
            <a:ext cx="4514410" cy="1092839"/>
            <a:chOff x="1850568" y="1297761"/>
            <a:chExt cx="8738770" cy="1092839"/>
          </a:xfrm>
        </p:grpSpPr>
        <p:sp>
          <p:nvSpPr>
            <p:cNvPr id="27" name="Prostokąt zaokrąglony 26">
              <a:extLst>
                <a:ext uri="{FF2B5EF4-FFF2-40B4-BE49-F238E27FC236}">
                  <a16:creationId xmlns:a16="http://schemas.microsoft.com/office/drawing/2014/main" id="{16BC819A-FDFB-762A-72FB-8FA3E5496C1B}"/>
                </a:ext>
              </a:extLst>
            </p:cNvPr>
            <p:cNvSpPr/>
            <p:nvPr/>
          </p:nvSpPr>
          <p:spPr>
            <a:xfrm>
              <a:off x="1850570" y="1297761"/>
              <a:ext cx="8738768" cy="10928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8" name="pole tekstowe 27">
              <a:extLst>
                <a:ext uri="{FF2B5EF4-FFF2-40B4-BE49-F238E27FC236}">
                  <a16:creationId xmlns:a16="http://schemas.microsoft.com/office/drawing/2014/main" id="{FD0B30A8-EA2B-BC97-FDA7-59E9E4D65A88}"/>
                </a:ext>
              </a:extLst>
            </p:cNvPr>
            <p:cNvSpPr txBox="1"/>
            <p:nvPr/>
          </p:nvSpPr>
          <p:spPr>
            <a:xfrm>
              <a:off x="1850568" y="1436493"/>
              <a:ext cx="83875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🔹Good for data with </a:t>
              </a:r>
              <a:r>
                <a:rPr lang="pl-PL" sz="2800" dirty="0" err="1"/>
                <a:t>multi-level</a:t>
              </a:r>
              <a:r>
                <a:rPr lang="pl-PL" sz="2800" dirty="0"/>
                <a:t> </a:t>
              </a:r>
              <a:r>
                <a:rPr lang="pl-PL" sz="2800" dirty="0" err="1"/>
                <a:t>relationships</a:t>
              </a:r>
              <a:endParaRPr lang="pl-PL" sz="2800" dirty="0"/>
            </a:p>
          </p:txBody>
        </p:sp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5F0D365E-9269-F972-5D28-8199FA6C2881}"/>
              </a:ext>
            </a:extLst>
          </p:cNvPr>
          <p:cNvGrpSpPr/>
          <p:nvPr/>
        </p:nvGrpSpPr>
        <p:grpSpPr>
          <a:xfrm>
            <a:off x="7486432" y="5093626"/>
            <a:ext cx="4514410" cy="1092839"/>
            <a:chOff x="1850568" y="1297761"/>
            <a:chExt cx="8738770" cy="1092839"/>
          </a:xfrm>
        </p:grpSpPr>
        <p:sp>
          <p:nvSpPr>
            <p:cNvPr id="32" name="Prostokąt zaokrąglony 31">
              <a:extLst>
                <a:ext uri="{FF2B5EF4-FFF2-40B4-BE49-F238E27FC236}">
                  <a16:creationId xmlns:a16="http://schemas.microsoft.com/office/drawing/2014/main" id="{86C4E0B3-27A5-927C-5BB3-60F1B6117333}"/>
                </a:ext>
              </a:extLst>
            </p:cNvPr>
            <p:cNvSpPr/>
            <p:nvPr/>
          </p:nvSpPr>
          <p:spPr>
            <a:xfrm>
              <a:off x="1850570" y="1297761"/>
              <a:ext cx="8738768" cy="10928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pole tekstowe 33">
              <a:extLst>
                <a:ext uri="{FF2B5EF4-FFF2-40B4-BE49-F238E27FC236}">
                  <a16:creationId xmlns:a16="http://schemas.microsoft.com/office/drawing/2014/main" id="{FD11B05C-2A60-CC92-48F6-27CD2BBA5C36}"/>
                </a:ext>
              </a:extLst>
            </p:cNvPr>
            <p:cNvSpPr txBox="1"/>
            <p:nvPr/>
          </p:nvSpPr>
          <p:spPr>
            <a:xfrm>
              <a:off x="1850568" y="1436493"/>
              <a:ext cx="83875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Uses</a:t>
              </a:r>
              <a:r>
                <a:rPr lang="pl-PL" sz="2800" dirty="0"/>
                <a:t> </a:t>
              </a:r>
              <a:r>
                <a:rPr lang="pl-PL" sz="2800" dirty="0" err="1"/>
                <a:t>pairwise</a:t>
              </a:r>
              <a:r>
                <a:rPr lang="pl-PL" sz="2800" dirty="0"/>
                <a:t> </a:t>
              </a:r>
              <a:r>
                <a:rPr lang="pl-PL" sz="2800" dirty="0" err="1"/>
                <a:t>distances</a:t>
              </a:r>
              <a:r>
                <a:rPr lang="pl-PL" sz="2800" dirty="0"/>
                <a:t> to </a:t>
              </a:r>
              <a:r>
                <a:rPr lang="pl-PL" sz="2800" dirty="0" err="1"/>
                <a:t>define</a:t>
              </a:r>
              <a:r>
                <a:rPr lang="pl-PL" sz="2800" dirty="0"/>
                <a:t> </a:t>
              </a:r>
              <a:r>
                <a:rPr lang="pl-PL" sz="2800" dirty="0" err="1"/>
                <a:t>cluster</a:t>
              </a:r>
              <a:r>
                <a:rPr lang="pl-PL" sz="2800" dirty="0"/>
                <a:t> </a:t>
              </a:r>
              <a:r>
                <a:rPr lang="pl-PL" sz="2800" dirty="0" err="1"/>
                <a:t>similarity</a:t>
              </a:r>
              <a:r>
                <a:rPr lang="pl-PL" sz="28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028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1AEF34-9287-73DB-4782-8A2A9802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E7CC749-B3C1-17F7-6380-A0E927EE509B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AEDB40A-86E3-433D-54B0-BF66FE2D469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Aglomerative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858568F-8F5C-C574-9675-D87F18B27E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858568F-8F5C-C574-9675-D87F18B27E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AF8BAB1-55A4-32DA-DAAC-4796DF9382F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94F871A-0EDF-9F54-44DC-92474F8E8DB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DC78E26-D87B-3855-6E07-08149658E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ECDE2FB-758A-9B46-3C0C-F80CE439B86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BD4A6B1-2098-EBB9-0E25-EAA33D51EAE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47D0959-56E6-EE03-365E-3AF60E7AB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FEA4E0AC-B96C-E496-2671-DC182E4D0C19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FA3464E-11C7-D9CF-14B9-CA3EEA71C564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4411D64B-231B-CA98-ECB5-F1BFD2DA5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0671FA48-3C1F-8D07-F4A1-A849819C0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BA18A7D3-C88B-F727-3669-6E3744D5A2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CCBC9E47-D2BB-196F-7AF8-18E9672636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54108386-0088-AB8D-6F02-92AA286CC4E7}"/>
              </a:ext>
            </a:extLst>
          </p:cNvPr>
          <p:cNvSpPr/>
          <p:nvPr/>
        </p:nvSpPr>
        <p:spPr>
          <a:xfrm>
            <a:off x="1850571" y="134482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F887616-E9EA-F82F-AB6A-7D2312AC7A76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 🎯 </a:t>
            </a:r>
            <a:r>
              <a:rPr lang="pl-PL" sz="2800" dirty="0" err="1"/>
              <a:t>Treat</a:t>
            </a:r>
            <a:r>
              <a:rPr lang="pl-PL" sz="2800" dirty="0"/>
              <a:t> </a:t>
            </a:r>
            <a:r>
              <a:rPr lang="pl-PL" sz="2800" dirty="0" err="1"/>
              <a:t>each</a:t>
            </a:r>
            <a:r>
              <a:rPr lang="pl-PL" sz="2800" dirty="0"/>
              <a:t> data point as a single </a:t>
            </a:r>
            <a:r>
              <a:rPr lang="pl-PL" sz="2800" dirty="0" err="1"/>
              <a:t>cluster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D5BDA75A-306D-08BE-223D-97972A0BD4D0}"/>
              </a:ext>
            </a:extLst>
          </p:cNvPr>
          <p:cNvSpPr/>
          <p:nvPr/>
        </p:nvSpPr>
        <p:spPr>
          <a:xfrm>
            <a:off x="1850571" y="229945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D782F0E-A7A1-6EF2-7773-AFB79E43421D}"/>
              </a:ext>
            </a:extLst>
          </p:cNvPr>
          <p:cNvSpPr txBox="1"/>
          <p:nvPr/>
        </p:nvSpPr>
        <p:spPr>
          <a:xfrm>
            <a:off x="1850571" y="243819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📏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pairwise</a:t>
            </a:r>
            <a:r>
              <a:rPr lang="pl-PL" sz="2800" dirty="0"/>
              <a:t> </a:t>
            </a:r>
            <a:r>
              <a:rPr lang="pl-PL" sz="2800" dirty="0" err="1"/>
              <a:t>distances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141D2C44-0D4F-63AE-1502-FC493196740A}"/>
              </a:ext>
            </a:extLst>
          </p:cNvPr>
          <p:cNvSpPr/>
          <p:nvPr/>
        </p:nvSpPr>
        <p:spPr>
          <a:xfrm>
            <a:off x="1850571" y="325258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73210792-4893-AB18-E24B-B2359701A1EA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↔️ </a:t>
            </a:r>
            <a:r>
              <a:rPr lang="pl-PL" sz="2800" dirty="0" err="1"/>
              <a:t>Merge</a:t>
            </a:r>
            <a:r>
              <a:rPr lang="pl-PL" sz="2800" dirty="0"/>
              <a:t> the </a:t>
            </a:r>
            <a:r>
              <a:rPr lang="pl-PL" sz="2800" b="1" dirty="0" err="1"/>
              <a:t>two</a:t>
            </a:r>
            <a:r>
              <a:rPr lang="pl-PL" sz="2800" b="1" dirty="0"/>
              <a:t> </a:t>
            </a:r>
            <a:r>
              <a:rPr lang="pl-PL" sz="2800" b="1" dirty="0" err="1"/>
              <a:t>closest</a:t>
            </a:r>
            <a:r>
              <a:rPr lang="pl-PL" sz="2800" b="1" dirty="0"/>
              <a:t> </a:t>
            </a:r>
            <a:r>
              <a:rPr lang="pl-PL" sz="2800" b="1" dirty="0" err="1"/>
              <a:t>clusters</a:t>
            </a:r>
            <a:endParaRPr lang="pl-PL" sz="2800" dirty="0"/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534110DE-0FB0-EA9C-EA24-6B10ABDC3425}"/>
              </a:ext>
            </a:extLst>
          </p:cNvPr>
          <p:cNvSpPr/>
          <p:nvPr/>
        </p:nvSpPr>
        <p:spPr>
          <a:xfrm>
            <a:off x="1850571" y="426404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CFBD8FC4-10C5-B335-B267-36CFB0A20DB0}"/>
              </a:ext>
            </a:extLst>
          </p:cNvPr>
          <p:cNvSpPr txBox="1"/>
          <p:nvPr/>
        </p:nvSpPr>
        <p:spPr>
          <a:xfrm>
            <a:off x="1850571" y="4402777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🔄 </a:t>
            </a:r>
            <a:r>
              <a:rPr lang="pl-PL" sz="2800" dirty="0" err="1"/>
              <a:t>Recompute</a:t>
            </a:r>
            <a:r>
              <a:rPr lang="pl-PL" sz="2800" dirty="0"/>
              <a:t> </a:t>
            </a:r>
            <a:r>
              <a:rPr lang="pl-PL" sz="2800" dirty="0" err="1"/>
              <a:t>distances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the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cluster</a:t>
            </a:r>
            <a:r>
              <a:rPr lang="pl-PL" sz="2800" dirty="0"/>
              <a:t> and </a:t>
            </a:r>
            <a:r>
              <a:rPr lang="pl-PL" sz="2800" dirty="0" err="1"/>
              <a:t>all</a:t>
            </a:r>
            <a:r>
              <a:rPr lang="pl-PL" sz="2800" dirty="0"/>
              <a:t> </a:t>
            </a:r>
            <a:r>
              <a:rPr lang="pl-PL" sz="2800" dirty="0" err="1"/>
              <a:t>others</a:t>
            </a:r>
            <a:endParaRPr lang="pl-PL" sz="2800" dirty="0"/>
          </a:p>
        </p:txBody>
      </p:sp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2662F411-5A35-ED9C-26CD-84BB7F2D6A9D}"/>
              </a:ext>
            </a:extLst>
          </p:cNvPr>
          <p:cNvSpPr/>
          <p:nvPr/>
        </p:nvSpPr>
        <p:spPr>
          <a:xfrm>
            <a:off x="1850571" y="5245113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D6D3FFC-F1E9-B598-E53B-143BBAF74A36}"/>
              </a:ext>
            </a:extLst>
          </p:cNvPr>
          <p:cNvSpPr txBox="1"/>
          <p:nvPr/>
        </p:nvSpPr>
        <p:spPr>
          <a:xfrm>
            <a:off x="1850571" y="5383845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🔄 </a:t>
            </a:r>
            <a:r>
              <a:rPr lang="pl-PL" sz="2800" dirty="0" err="1"/>
              <a:t>Continue</a:t>
            </a:r>
            <a:r>
              <a:rPr lang="pl-PL" sz="2800" dirty="0"/>
              <a:t> </a:t>
            </a:r>
            <a:r>
              <a:rPr lang="pl-PL" sz="2800" dirty="0" err="1"/>
              <a:t>merging</a:t>
            </a:r>
            <a:r>
              <a:rPr lang="pl-PL" sz="2800" dirty="0"/>
              <a:t> </a:t>
            </a:r>
            <a:r>
              <a:rPr lang="pl-PL" sz="2800" dirty="0" err="1"/>
              <a:t>until</a:t>
            </a:r>
            <a:r>
              <a:rPr lang="pl-PL" sz="2800" dirty="0"/>
              <a:t> </a:t>
            </a:r>
            <a:r>
              <a:rPr lang="pl-PL" sz="2800" dirty="0" err="1"/>
              <a:t>all</a:t>
            </a:r>
            <a:r>
              <a:rPr lang="pl-PL" sz="2800" dirty="0"/>
              <a:t> </a:t>
            </a:r>
            <a:r>
              <a:rPr lang="pl-PL" sz="2800" dirty="0" err="1"/>
              <a:t>points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in a single </a:t>
            </a:r>
            <a:r>
              <a:rPr lang="pl-PL" sz="2800" dirty="0" err="1"/>
              <a:t>cluster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172443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7FFF8-8EA3-1D1E-179E-E0B8AC057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60B4C14-3F73-6516-778B-57B34843E04D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BA13B8B-5926-3380-652F-DFB89CEC2DC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Linkage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methods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DF97BD9F-C747-443D-6D66-1695DCDE0BC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DF97BD9F-C747-443D-6D66-1695DCDE0B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0D5042E-7067-32C3-F73D-9B71671681E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4879F08-3C35-9ED8-14C8-EDB008F08D9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E08723B-136F-7EC0-C8BA-C84476CBD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258A65B-AA75-F33B-B963-56D058EB6CE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8BD7004-1657-E28B-406C-1667315CAFA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80B5A62-D2C7-B335-47C8-118ACC068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97225A97-1869-4914-5443-BB49DF7E2287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77095B6-B191-6715-846D-9C59F7D6C79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FB237161-31E6-1691-4633-449BC4DD8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C03600FE-C3DD-41F5-0EBC-483CFCB606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0C8CC02D-BA41-E4E2-B74E-F787AAD1DA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AEC77E22-D002-6782-A3DE-1D51AD48FD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9A03E983-A3C4-7BC8-639D-48BE6AB1E342}"/>
              </a:ext>
            </a:extLst>
          </p:cNvPr>
          <p:cNvSpPr/>
          <p:nvPr/>
        </p:nvSpPr>
        <p:spPr>
          <a:xfrm>
            <a:off x="1850571" y="1288379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7C63231-8665-F0CB-1FE9-8EE115F1C67A}"/>
              </a:ext>
            </a:extLst>
          </p:cNvPr>
          <p:cNvSpPr txBox="1"/>
          <p:nvPr/>
        </p:nvSpPr>
        <p:spPr>
          <a:xfrm>
            <a:off x="1850571" y="1427111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1️⃣ Single </a:t>
            </a:r>
            <a:r>
              <a:rPr lang="pl-PL" sz="2800" dirty="0" err="1"/>
              <a:t>linkage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68C31187-3D40-B06B-8E87-65A4F3D26436}"/>
              </a:ext>
            </a:extLst>
          </p:cNvPr>
          <p:cNvSpPr/>
          <p:nvPr/>
        </p:nvSpPr>
        <p:spPr>
          <a:xfrm>
            <a:off x="1820371" y="318556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CBD9E2EB-4A91-548C-1FC4-A0EAAA640946}"/>
              </a:ext>
            </a:extLst>
          </p:cNvPr>
          <p:cNvSpPr txBox="1"/>
          <p:nvPr/>
        </p:nvSpPr>
        <p:spPr>
          <a:xfrm>
            <a:off x="1820371" y="3324293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2️⃣ Complete </a:t>
            </a:r>
            <a:r>
              <a:rPr lang="pl-PL" sz="2800" dirty="0" err="1"/>
              <a:t>linkage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B23A0892-39FD-066B-2E60-1754887A0BA9}"/>
              </a:ext>
            </a:extLst>
          </p:cNvPr>
          <p:cNvSpPr/>
          <p:nvPr/>
        </p:nvSpPr>
        <p:spPr>
          <a:xfrm>
            <a:off x="1850571" y="508917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7D9B60F-0678-644F-8CA1-F9EF70B15406}"/>
              </a:ext>
            </a:extLst>
          </p:cNvPr>
          <p:cNvSpPr txBox="1"/>
          <p:nvPr/>
        </p:nvSpPr>
        <p:spPr>
          <a:xfrm>
            <a:off x="1850571" y="5227907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3️⃣ </a:t>
            </a:r>
            <a:r>
              <a:rPr lang="pl-PL" sz="2800" dirty="0" err="1"/>
              <a:t>Average</a:t>
            </a:r>
            <a:r>
              <a:rPr lang="pl-PL" sz="2800" dirty="0"/>
              <a:t> </a:t>
            </a:r>
            <a:r>
              <a:rPr lang="pl-PL" sz="2800" dirty="0" err="1"/>
              <a:t>linkage</a:t>
            </a:r>
            <a:endParaRPr lang="pl-PL" sz="2800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6862B64E-5CB2-AF43-98A4-6F10195996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8514" y="2160768"/>
            <a:ext cx="4874972" cy="620451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91D8C753-8B2E-94AD-E3EA-CDEA6CE23D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58514" y="4022881"/>
            <a:ext cx="4840590" cy="741352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571E410B-85AC-1E11-FA52-9AA0E24C0C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58514" y="5929318"/>
            <a:ext cx="4907805" cy="7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82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24C18-2E2D-9B73-B335-4DE842C9D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BEA5F3B-0993-1EEB-95F5-ABD9EF98B85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F4F45ED2-4162-02AE-C880-FFCE36E1C5C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Dendrogram with </a:t>
            </a:r>
            <a:r>
              <a:rPr lang="pl-PL" cap="small" spc="300" dirty="0" err="1">
                <a:latin typeface="Cambria" panose="02040503050406030204" pitchFamily="18" charset="0"/>
              </a:rPr>
              <a:t>heatmap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D32E1AA-CB30-13C5-AC2A-2D0D9DFD816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D32E1AA-CB30-13C5-AC2A-2D0D9DFD81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3D565A9-7082-5DDE-7908-4EAEFDC0846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ACA79FF-8E80-67DE-5F61-6576EC6C787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9A14DA5-CCDE-52BF-0567-83953528C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ADEFD4A-D806-CC09-5E1C-3AA547ECB42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C501308-D7B5-725D-CD7C-166180B48AA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60D294F-D44D-3684-B6BF-49C114941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B316B04-8599-21DC-68DF-E336D68525CC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5833A1C-0060-D3DD-BED0-5F09A465D48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A31FEC48-73E7-2DB8-A621-25FB5E29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DC5672F7-9137-E6B0-9C31-7A272E16B4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52FFFF05-4A9A-3301-DB99-9BB63345F3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44F6A7B7-378E-AC00-032A-24631913AA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8" name="Obraz 7" descr="Obraz zawierający zrzut ekranu, kwadrat, diagram, wzór&#10;&#10;Zawartość wygenerowana przez AI może być niepoprawna.">
            <a:extLst>
              <a:ext uri="{FF2B5EF4-FFF2-40B4-BE49-F238E27FC236}">
                <a16:creationId xmlns:a16="http://schemas.microsoft.com/office/drawing/2014/main" id="{4A3B5331-DCCB-BD76-8B33-EC6B007DF1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56497" y="1190934"/>
            <a:ext cx="6773811" cy="54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2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5A586B-0F64-6E9C-1C07-C470B98CF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7F4EAE3-CACD-9124-E5B1-A6DE1D5F64AD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B34B54BF-0D7A-3A47-E7C1-7CF84E1E84F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Distance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metrics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BABBABF-C173-4B86-D20A-B45568E08F8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BABBABF-C173-4B86-D20A-B45568E08F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7AFDC4D4-390E-96C4-8700-D14D9D064C0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6EAB151-E0F5-9F91-B951-743B4D202D1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333CA07-977A-8841-12D7-70F50350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3F93016-D858-569B-4013-1D403EDA220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03E3433-2AC0-FB0A-6BDF-A62EABB56B3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E897E07-D721-FE83-4A41-3C7C2C02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264BFEF-05B3-8331-3AD5-13A767AC924D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21C33C0-E67D-2747-EF47-7ED921EE8B6D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906EC177-2806-ECC3-C049-529F58309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58F273FC-A6F4-CD17-0F09-3F818608B8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9B5497CA-EFA2-014E-6091-CB36A218E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44E2BC7-D35B-8365-1D59-60DF0F68BB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318CC60E-A5C2-B50E-06EB-7227B2128373}"/>
              </a:ext>
            </a:extLst>
          </p:cNvPr>
          <p:cNvSpPr/>
          <p:nvPr/>
        </p:nvSpPr>
        <p:spPr>
          <a:xfrm>
            <a:off x="1850571" y="1288379"/>
            <a:ext cx="3032115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AA20C74-672C-9695-5503-B39513229847}"/>
              </a:ext>
            </a:extLst>
          </p:cNvPr>
          <p:cNvSpPr txBox="1"/>
          <p:nvPr/>
        </p:nvSpPr>
        <p:spPr>
          <a:xfrm>
            <a:off x="1850572" y="1427111"/>
            <a:ext cx="289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1️⃣ </a:t>
            </a:r>
            <a:r>
              <a:rPr lang="pl-PL" sz="2800" dirty="0" err="1"/>
              <a:t>Euclidean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D0795645-139B-B7C7-4A81-732EE702D4EA}"/>
              </a:ext>
            </a:extLst>
          </p:cNvPr>
          <p:cNvSpPr/>
          <p:nvPr/>
        </p:nvSpPr>
        <p:spPr>
          <a:xfrm>
            <a:off x="5143674" y="1300075"/>
            <a:ext cx="3032115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53CE7479-6F8C-7DD7-8E67-986AD6024FDA}"/>
              </a:ext>
            </a:extLst>
          </p:cNvPr>
          <p:cNvSpPr txBox="1"/>
          <p:nvPr/>
        </p:nvSpPr>
        <p:spPr>
          <a:xfrm>
            <a:off x="5143675" y="1438807"/>
            <a:ext cx="2486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2️⃣ Manhattan</a:t>
            </a:r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2C53533D-23E7-400A-3AE9-C73A3FFE896F}"/>
              </a:ext>
            </a:extLst>
          </p:cNvPr>
          <p:cNvSpPr/>
          <p:nvPr/>
        </p:nvSpPr>
        <p:spPr>
          <a:xfrm>
            <a:off x="8436777" y="1311134"/>
            <a:ext cx="3675158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D35CB71-6967-0DD0-F09F-BD2B5180B3D6}"/>
              </a:ext>
            </a:extLst>
          </p:cNvPr>
          <p:cNvSpPr txBox="1"/>
          <p:nvPr/>
        </p:nvSpPr>
        <p:spPr>
          <a:xfrm>
            <a:off x="8436777" y="1449866"/>
            <a:ext cx="353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3️⃣ </a:t>
            </a:r>
            <a:r>
              <a:rPr lang="pl-PL" sz="2800" dirty="0" err="1"/>
              <a:t>Correlation</a:t>
            </a:r>
            <a:r>
              <a:rPr lang="pl-PL" sz="2800" dirty="0"/>
              <a:t> </a:t>
            </a:r>
            <a:r>
              <a:rPr lang="pl-PL" sz="2800" dirty="0" err="1"/>
              <a:t>distance</a:t>
            </a:r>
            <a:endParaRPr lang="pl-PL" sz="2800" dirty="0"/>
          </a:p>
        </p:txBody>
      </p:sp>
      <p:pic>
        <p:nvPicPr>
          <p:cNvPr id="20" name="Obraz 19" descr="Obraz zawierający tekst, Czcionka, biały, numer&#10;&#10;Zawartość wygenerowana przez AI może być niepoprawna.">
            <a:extLst>
              <a:ext uri="{FF2B5EF4-FFF2-40B4-BE49-F238E27FC236}">
                <a16:creationId xmlns:a16="http://schemas.microsoft.com/office/drawing/2014/main" id="{E6EE19C2-D6F5-C9E2-050A-AA1AD90788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6934" y="2153600"/>
            <a:ext cx="3107917" cy="797979"/>
          </a:xfrm>
          <a:prstGeom prst="rect">
            <a:avLst/>
          </a:prstGeom>
        </p:spPr>
      </p:pic>
      <p:pic>
        <p:nvPicPr>
          <p:cNvPr id="22" name="Obraz 21" descr="Obraz zawierający Czcionka, tekst, biały, Grafika&#10;&#10;Zawartość wygenerowana przez AI może być niepoprawna.">
            <a:extLst>
              <a:ext uri="{FF2B5EF4-FFF2-40B4-BE49-F238E27FC236}">
                <a16:creationId xmlns:a16="http://schemas.microsoft.com/office/drawing/2014/main" id="{8BF0B253-4927-59A1-D662-026F1867B92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02551" y="2133773"/>
            <a:ext cx="3107917" cy="799832"/>
          </a:xfrm>
          <a:prstGeom prst="rect">
            <a:avLst/>
          </a:prstGeom>
        </p:spPr>
      </p:pic>
      <p:pic>
        <p:nvPicPr>
          <p:cNvPr id="24" name="Obraz 23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6FC3A3F4-E644-BD3F-189E-FA130891197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73729" y="2153600"/>
            <a:ext cx="3524166" cy="829215"/>
          </a:xfrm>
          <a:prstGeom prst="rect">
            <a:avLst/>
          </a:prstGeom>
        </p:spPr>
      </p:pic>
      <p:pic>
        <p:nvPicPr>
          <p:cNvPr id="30" name="Obraz 29" descr="Obraz zawierający diagram, linia, Wykres, zrzut ekranu&#10;&#10;Zawartość wygenerowana przez AI może być niepoprawna.">
            <a:extLst>
              <a:ext uri="{FF2B5EF4-FFF2-40B4-BE49-F238E27FC236}">
                <a16:creationId xmlns:a16="http://schemas.microsoft.com/office/drawing/2014/main" id="{8C6A821A-75B8-2875-C0F4-C289EDF67C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26934" y="3185561"/>
            <a:ext cx="10273266" cy="34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9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5EDB96-F412-38EA-3AAE-6622AB714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7DAD096-7FAF-8342-9BF2-0736FA72CF4E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ADC39004-8E47-D5CB-88EF-5EC1E787800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Spectral</a:t>
            </a:r>
            <a:r>
              <a:rPr lang="pl-PL" cap="small" spc="300" dirty="0">
                <a:latin typeface="Cambria" panose="02040503050406030204" pitchFamily="18" charset="0"/>
              </a:rPr>
              <a:t> Clustering - </a:t>
            </a:r>
            <a:r>
              <a:rPr lang="pl-PL" cap="small" spc="300" dirty="0" err="1">
                <a:latin typeface="Cambria" panose="02040503050406030204" pitchFamily="18" charset="0"/>
              </a:rPr>
              <a:t>theory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E364EEEA-8FC3-2140-18C9-4994F3A56F8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E364EEEA-8FC3-2140-18C9-4994F3A56F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C9E8855-1102-FF1E-8585-728201BCCE3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626D71E-A177-BE09-07B6-2BD06064F4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FE9EE1F-AE3E-2DEE-BF83-0CB097739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7400B9F-3304-BB7D-35C9-8410EA1D586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240513-E1A2-6F38-28DB-F8E85F86BBD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C8CF37F-C536-0FA8-59EA-1BA5A4CCF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6EFB4795-63D6-38CF-8041-23CC375C8D40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B809E269-6B2B-F3D5-1FE7-ADE9D907A6BF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9019D7D5-2DFE-BA39-76F6-3550659BC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F63A7767-B89D-AB09-60E0-7019D85909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1BBC0CF8-A34F-6701-260E-6C9CDAC2C7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F53A3143-3179-08CE-FF8E-40B8E50913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9" name="Obraz 8" descr="Obraz zawierający linia, diagram, Wykres, zrzut ekranu&#10;&#10;Zawartość wygenerowana przez AI może być niepoprawna.">
            <a:extLst>
              <a:ext uri="{FF2B5EF4-FFF2-40B4-BE49-F238E27FC236}">
                <a16:creationId xmlns:a16="http://schemas.microsoft.com/office/drawing/2014/main" id="{9F3C3F7C-C12F-FBA8-6BC6-8A02B1AAF0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99101" y="3708988"/>
            <a:ext cx="10443583" cy="2900995"/>
          </a:xfrm>
          <a:prstGeom prst="rect">
            <a:avLst/>
          </a:prstGeom>
        </p:spPr>
      </p:pic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E2D20F83-C99A-F193-434B-E20533847629}"/>
              </a:ext>
            </a:extLst>
          </p:cNvPr>
          <p:cNvSpPr/>
          <p:nvPr/>
        </p:nvSpPr>
        <p:spPr>
          <a:xfrm>
            <a:off x="1642229" y="1208732"/>
            <a:ext cx="10285941" cy="7087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8A9F278-E0BD-70D0-B262-6B6ED6CC9D43}"/>
              </a:ext>
            </a:extLst>
          </p:cNvPr>
          <p:cNvSpPr txBox="1"/>
          <p:nvPr/>
        </p:nvSpPr>
        <p:spPr>
          <a:xfrm>
            <a:off x="1733484" y="1316587"/>
            <a:ext cx="10371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➡️ Cluster data </a:t>
            </a:r>
            <a:r>
              <a:rPr lang="pl-PL" sz="2800" dirty="0" err="1"/>
              <a:t>using</a:t>
            </a:r>
            <a:r>
              <a:rPr lang="pl-PL" sz="2800" dirty="0"/>
              <a:t> </a:t>
            </a:r>
            <a:r>
              <a:rPr lang="pl-PL" sz="2800" b="1" dirty="0" err="1"/>
              <a:t>graph</a:t>
            </a:r>
            <a:r>
              <a:rPr lang="pl-PL" sz="2800" b="1" dirty="0"/>
              <a:t> </a:t>
            </a:r>
            <a:r>
              <a:rPr lang="pl-PL" sz="2800" b="1" dirty="0" err="1"/>
              <a:t>theory</a:t>
            </a:r>
            <a:r>
              <a:rPr lang="pl-PL" sz="2800" dirty="0"/>
              <a:t> and </a:t>
            </a:r>
            <a:r>
              <a:rPr lang="pl-PL" sz="2800" dirty="0" err="1"/>
              <a:t>similarity</a:t>
            </a:r>
            <a:r>
              <a:rPr lang="pl-PL" sz="2800" dirty="0"/>
              <a:t> matrix</a:t>
            </a:r>
          </a:p>
        </p:txBody>
      </p: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C76D5FA4-7860-3986-45A8-67CAD83C081A}"/>
              </a:ext>
            </a:extLst>
          </p:cNvPr>
          <p:cNvSpPr/>
          <p:nvPr/>
        </p:nvSpPr>
        <p:spPr>
          <a:xfrm>
            <a:off x="6742158" y="2004919"/>
            <a:ext cx="5181325" cy="1523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7002088-09B7-BCC3-D7C2-2BD7211195F8}"/>
              </a:ext>
            </a:extLst>
          </p:cNvPr>
          <p:cNvSpPr txBox="1"/>
          <p:nvPr/>
        </p:nvSpPr>
        <p:spPr>
          <a:xfrm>
            <a:off x="6742159" y="2143651"/>
            <a:ext cx="5096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Use</a:t>
            </a:r>
            <a:r>
              <a:rPr lang="pl-PL" sz="2800" dirty="0"/>
              <a:t> </a:t>
            </a:r>
            <a:r>
              <a:rPr lang="pl-PL" sz="2800" b="1" dirty="0" err="1"/>
              <a:t>graph</a:t>
            </a:r>
            <a:r>
              <a:rPr lang="pl-PL" sz="2800" b="1" dirty="0"/>
              <a:t> </a:t>
            </a:r>
            <a:r>
              <a:rPr lang="pl-PL" sz="2800" b="1" dirty="0" err="1"/>
              <a:t>Laplacian</a:t>
            </a:r>
            <a:r>
              <a:rPr lang="pl-PL" sz="2800" dirty="0"/>
              <a:t> </a:t>
            </a:r>
            <a:r>
              <a:rPr lang="pl-PL" sz="2800" dirty="0" err="1"/>
              <a:t>eigenvectors</a:t>
            </a:r>
            <a:r>
              <a:rPr lang="pl-PL" sz="2800" dirty="0"/>
              <a:t> to </a:t>
            </a:r>
            <a:r>
              <a:rPr lang="pl-PL" sz="2800" dirty="0" err="1"/>
              <a:t>embed</a:t>
            </a:r>
            <a:r>
              <a:rPr lang="pl-PL" sz="2800" dirty="0"/>
              <a:t> data </a:t>
            </a:r>
            <a:r>
              <a:rPr lang="pl-PL" sz="2800" dirty="0" err="1"/>
              <a:t>into</a:t>
            </a:r>
            <a:r>
              <a:rPr lang="pl-PL" sz="2800" dirty="0"/>
              <a:t> a </a:t>
            </a:r>
            <a:r>
              <a:rPr lang="pl-PL" sz="2800" dirty="0" err="1"/>
              <a:t>lower-dimensional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endParaRPr lang="pl-PL" sz="2800" dirty="0"/>
          </a:p>
        </p:txBody>
      </p:sp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18793D5F-3C6B-D91B-5B47-A0273837FB2F}"/>
              </a:ext>
            </a:extLst>
          </p:cNvPr>
          <p:cNvSpPr/>
          <p:nvPr/>
        </p:nvSpPr>
        <p:spPr>
          <a:xfrm>
            <a:off x="1594000" y="2004919"/>
            <a:ext cx="4679016" cy="15302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59BB91F-802D-AB55-7DF1-7E68290DF5AB}"/>
              </a:ext>
            </a:extLst>
          </p:cNvPr>
          <p:cNvSpPr txBox="1"/>
          <p:nvPr/>
        </p:nvSpPr>
        <p:spPr>
          <a:xfrm>
            <a:off x="1608514" y="2158881"/>
            <a:ext cx="4549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Construct</a:t>
            </a:r>
            <a:r>
              <a:rPr lang="pl-PL" sz="2800" dirty="0"/>
              <a:t> a </a:t>
            </a:r>
            <a:r>
              <a:rPr lang="pl-PL" sz="2800" b="1" dirty="0" err="1"/>
              <a:t>graph</a:t>
            </a:r>
            <a:r>
              <a:rPr lang="pl-PL" sz="2800" dirty="0"/>
              <a:t> </a:t>
            </a:r>
            <a:r>
              <a:rPr lang="pl-PL" sz="2800" dirty="0" err="1"/>
              <a:t>where</a:t>
            </a:r>
            <a:r>
              <a:rPr lang="pl-PL" sz="2800" dirty="0"/>
              <a:t> </a:t>
            </a:r>
            <a:r>
              <a:rPr lang="pl-PL" sz="2800" dirty="0" err="1"/>
              <a:t>nodes</a:t>
            </a:r>
            <a:r>
              <a:rPr lang="pl-PL" sz="2800" dirty="0"/>
              <a:t> = data </a:t>
            </a:r>
            <a:r>
              <a:rPr lang="pl-PL" sz="2800" dirty="0" err="1"/>
              <a:t>points</a:t>
            </a:r>
            <a:r>
              <a:rPr lang="pl-PL" sz="2800" dirty="0"/>
              <a:t> and </a:t>
            </a:r>
            <a:r>
              <a:rPr lang="pl-PL" sz="2800" dirty="0" err="1"/>
              <a:t>edges</a:t>
            </a:r>
            <a:r>
              <a:rPr lang="pl-PL" sz="2800" dirty="0"/>
              <a:t> = </a:t>
            </a:r>
            <a:r>
              <a:rPr lang="pl-PL" sz="2800" dirty="0" err="1"/>
              <a:t>similarity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784537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F4B265-945C-2325-CDA9-0351B0609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8B2F0A9D-B370-8A2F-61DA-FD66CE105D40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AB6D659A-5CA4-C7AD-DE61-ABDA1541BB7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Problem of </a:t>
            </a:r>
            <a:r>
              <a:rPr lang="pl-PL" cap="small" spc="300" dirty="0" err="1">
                <a:latin typeface="Cambria" panose="02040503050406030204" pitchFamily="18" charset="0"/>
              </a:rPr>
              <a:t>large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dimension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58366095-FF30-66DD-7879-F795C36F9BB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58366095-FF30-66DD-7879-F795C36F9B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E07AB45D-41E0-BB96-86C3-8F04323D954F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0232A02-FA77-8C49-711B-B61ECA50B6C5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1E264171-F421-A527-E579-9A3E65D0D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Prostokąt zaokrąglony 72">
            <a:extLst>
              <a:ext uri="{FF2B5EF4-FFF2-40B4-BE49-F238E27FC236}">
                <a16:creationId xmlns:a16="http://schemas.microsoft.com/office/drawing/2014/main" id="{CD4A585E-8DDA-2DF3-24C8-9C560300B7D2}"/>
              </a:ext>
            </a:extLst>
          </p:cNvPr>
          <p:cNvSpPr/>
          <p:nvPr/>
        </p:nvSpPr>
        <p:spPr>
          <a:xfrm>
            <a:off x="6324805" y="1244232"/>
            <a:ext cx="5780110" cy="954107"/>
          </a:xfrm>
          <a:prstGeom prst="roundRect">
            <a:avLst>
              <a:gd name="adj" fmla="val 1141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6B18BC6A-16A6-8C97-7F35-54158C8B4F76}"/>
              </a:ext>
            </a:extLst>
          </p:cNvPr>
          <p:cNvSpPr txBox="1"/>
          <p:nvPr/>
        </p:nvSpPr>
        <p:spPr>
          <a:xfrm>
            <a:off x="6404814" y="1244232"/>
            <a:ext cx="56275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		With 20k </a:t>
            </a:r>
            <a:r>
              <a:rPr lang="pl-PL" sz="2800" dirty="0" err="1"/>
              <a:t>dimensions</a:t>
            </a:r>
            <a:r>
              <a:rPr lang="pl-PL" sz="2800" dirty="0"/>
              <a:t> </a:t>
            </a:r>
            <a:r>
              <a:rPr lang="pl-PL" sz="2800" dirty="0" err="1"/>
              <a:t>it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			</a:t>
            </a:r>
            <a:r>
              <a:rPr lang="pl-PL" sz="2800" dirty="0" err="1"/>
              <a:t>unknown</a:t>
            </a:r>
            <a:r>
              <a:rPr lang="pl-PL" sz="2800" dirty="0"/>
              <a:t> </a:t>
            </a:r>
            <a:r>
              <a:rPr lang="pl-PL" sz="2800" dirty="0" err="1"/>
              <a:t>what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significant</a:t>
            </a:r>
            <a:r>
              <a:rPr lang="pl-PL" sz="2800" dirty="0"/>
              <a:t>.</a:t>
            </a:r>
          </a:p>
        </p:txBody>
      </p:sp>
      <p:pic>
        <p:nvPicPr>
          <p:cNvPr id="77" name="Grafika 76" descr="Wykres słupkowy z wypełnieniem pełnym">
            <a:extLst>
              <a:ext uri="{FF2B5EF4-FFF2-40B4-BE49-F238E27FC236}">
                <a16:creationId xmlns:a16="http://schemas.microsoft.com/office/drawing/2014/main" id="{CF04CF44-9AAB-CB29-0BA1-F8C99C2F4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4805" y="1244232"/>
            <a:ext cx="914400" cy="914400"/>
          </a:xfrm>
          <a:prstGeom prst="rect">
            <a:avLst/>
          </a:prstGeom>
        </p:spPr>
      </p:pic>
      <p:pic>
        <p:nvPicPr>
          <p:cNvPr id="5" name="Obraz 4" descr="Obraz zawierający tekst, zrzut ekranu, diagram, linia&#10;&#10;Zawartość wygenerowana przez AI może być niepoprawna.">
            <a:extLst>
              <a:ext uri="{FF2B5EF4-FFF2-40B4-BE49-F238E27FC236}">
                <a16:creationId xmlns:a16="http://schemas.microsoft.com/office/drawing/2014/main" id="{ECEC5302-5B45-D4BE-8268-A4BB5C1F116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0430" r="6808" b="8114"/>
          <a:stretch>
            <a:fillRect/>
          </a:stretch>
        </p:blipFill>
        <p:spPr>
          <a:xfrm>
            <a:off x="1353663" y="1259864"/>
            <a:ext cx="4742337" cy="5265161"/>
          </a:xfrm>
          <a:prstGeom prst="rect">
            <a:avLst/>
          </a:prstGeom>
        </p:spPr>
      </p:pic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3BF56D36-772B-00D3-8696-346BA57C6F2A}"/>
              </a:ext>
            </a:extLst>
          </p:cNvPr>
          <p:cNvSpPr/>
          <p:nvPr/>
        </p:nvSpPr>
        <p:spPr>
          <a:xfrm>
            <a:off x="6324805" y="2506265"/>
            <a:ext cx="5780110" cy="998928"/>
          </a:xfrm>
          <a:prstGeom prst="roundRect">
            <a:avLst>
              <a:gd name="adj" fmla="val 1141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D746E4-301A-75F3-B1CB-D450AF82C619}"/>
                  </a:ext>
                </a:extLst>
              </p:cNvPr>
              <p:cNvSpPr txBox="1"/>
              <p:nvPr/>
            </p:nvSpPr>
            <p:spPr>
              <a:xfrm>
                <a:off x="6404814" y="2506265"/>
                <a:ext cx="5700101" cy="998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		The </a:t>
                </a:r>
                <a:r>
                  <a:rPr lang="pl-PL" sz="2800" dirty="0" err="1"/>
                  <a:t>mean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distance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between</a:t>
                </a:r>
                <a:r>
                  <a:rPr lang="pl-PL" sz="2800" dirty="0"/>
                  <a:t> 		     „</a:t>
                </a:r>
                <a:r>
                  <a:rPr lang="pl-PL" sz="2800" dirty="0" err="1"/>
                  <a:t>random</a:t>
                </a:r>
                <a:r>
                  <a:rPr lang="pl-PL" sz="2800" dirty="0"/>
                  <a:t>”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scales</a:t>
                </a:r>
                <a:r>
                  <a:rPr lang="pl-PL" sz="2800" dirty="0"/>
                  <a:t> with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11" name="pole tekstowe 10">
                <a:extLst>
                  <a:ext uri="{FF2B5EF4-FFF2-40B4-BE49-F238E27FC236}">
                    <a16:creationId xmlns:a16="http://schemas.microsoft.com/office/drawing/2014/main" id="{6ED746E4-301A-75F3-B1CB-D450AF82C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814" y="2506265"/>
                <a:ext cx="5700101" cy="998928"/>
              </a:xfrm>
              <a:prstGeom prst="rect">
                <a:avLst/>
              </a:prstGeom>
              <a:blipFill>
                <a:blip r:embed="rId10"/>
                <a:stretch>
                  <a:fillRect t="-6329" b="-1645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fika 11" descr="Wykres słupkowy z wypełnieniem pełnym">
            <a:extLst>
              <a:ext uri="{FF2B5EF4-FFF2-40B4-BE49-F238E27FC236}">
                <a16:creationId xmlns:a16="http://schemas.microsoft.com/office/drawing/2014/main" id="{9169DA4D-C0EB-BF83-85FB-F459E15886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24805" y="2506265"/>
            <a:ext cx="914400" cy="914400"/>
          </a:xfrm>
          <a:prstGeom prst="rect">
            <a:avLst/>
          </a:prstGeom>
        </p:spPr>
      </p:pic>
      <p:pic>
        <p:nvPicPr>
          <p:cNvPr id="14" name="Obraz 13" descr="Obraz zawierający tekst, zrzut ekranu, diagram, Wykres&#10;&#10;Zawartość wygenerowana przez AI może być niepoprawna.">
            <a:extLst>
              <a:ext uri="{FF2B5EF4-FFF2-40B4-BE49-F238E27FC236}">
                <a16:creationId xmlns:a16="http://schemas.microsoft.com/office/drawing/2014/main" id="{05432B7E-A22E-21FF-5CF2-6DDFCD500A8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720"/>
          <a:stretch>
            <a:fillRect/>
          </a:stretch>
        </p:blipFill>
        <p:spPr>
          <a:xfrm>
            <a:off x="7527149" y="3987760"/>
            <a:ext cx="3494183" cy="2870978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8E4EB306-5D83-263A-063B-EEBC820A48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9522" y="3573352"/>
            <a:ext cx="5805393" cy="471217"/>
          </a:xfrm>
          <a:prstGeom prst="rect">
            <a:avLst/>
          </a:prstGeom>
        </p:spPr>
      </p:pic>
      <p:pic>
        <p:nvPicPr>
          <p:cNvPr id="20" name="Grafika 19" descr="Sześcian z wypełnieniem pełnym">
            <a:extLst>
              <a:ext uri="{FF2B5EF4-FFF2-40B4-BE49-F238E27FC236}">
                <a16:creationId xmlns:a16="http://schemas.microsoft.com/office/drawing/2014/main" id="{196F7A6A-F7C6-6720-8BB2-E3F03996D5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1" name="Grafika 20" descr="Kształty podstawowe z wypełnieniem pełnym">
            <a:extLst>
              <a:ext uri="{FF2B5EF4-FFF2-40B4-BE49-F238E27FC236}">
                <a16:creationId xmlns:a16="http://schemas.microsoft.com/office/drawing/2014/main" id="{D6CC17C8-3250-0E43-CCD5-086C4CA726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22" name="Grafika 21" descr="Zamykać z wypełnieniem pełnym">
            <a:extLst>
              <a:ext uri="{FF2B5EF4-FFF2-40B4-BE49-F238E27FC236}">
                <a16:creationId xmlns:a16="http://schemas.microsoft.com/office/drawing/2014/main" id="{364F27D0-26F0-76AC-F85F-988F70C2433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23" name="Grafika 22" descr="DNA z wypełnieniem pełnym">
            <a:extLst>
              <a:ext uri="{FF2B5EF4-FFF2-40B4-BE49-F238E27FC236}">
                <a16:creationId xmlns:a16="http://schemas.microsoft.com/office/drawing/2014/main" id="{B6B53123-A320-605C-352D-6215EEFCF0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24" name="Grupa 23">
            <a:extLst>
              <a:ext uri="{FF2B5EF4-FFF2-40B4-BE49-F238E27FC236}">
                <a16:creationId xmlns:a16="http://schemas.microsoft.com/office/drawing/2014/main" id="{C187C2C1-2836-5308-D272-FCECF1D20C4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D216CEE7-6279-ACF6-A168-D90B2660641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Grafika 25" descr="Wyjście z wypełnieniem pełnym">
              <a:extLst>
                <a:ext uri="{FF2B5EF4-FFF2-40B4-BE49-F238E27FC236}">
                  <a16:creationId xmlns:a16="http://schemas.microsoft.com/office/drawing/2014/main" id="{2B404B23-2C7E-044B-E071-DE7563F16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8884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5063F-50DF-4B49-9771-3C3F87D8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ADD617B-CDD2-4C9D-BBDC-92F477E1A771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A871E6AA-CAFE-3382-1A96-EFEF2CA5432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Spectral</a:t>
            </a:r>
            <a:r>
              <a:rPr lang="pl-PL" cap="small" spc="300" dirty="0">
                <a:latin typeface="Cambria" panose="02040503050406030204" pitchFamily="18" charset="0"/>
              </a:rPr>
              <a:t> Clustering -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61927606-9DAF-9DB2-AB41-AE0FD84A61D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61927606-9DAF-9DB2-AB41-AE0FD84A61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A36F073-7AE4-50A6-43A0-A3B7D5EE201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C27F79E-131C-D15D-8FB9-84BBBCB70CD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DDEF756-A1D6-9566-7B5E-6FEE21AB0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C970015-090B-96D9-12CB-05448462076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51EB5FE-7601-640C-DD4A-D0D07093C7F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1DCB6FB-4405-06A1-3873-DBA68C439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83994E46-8412-D0FA-81BA-68A7CF11A024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D0F4509-D6A9-B0B7-3A33-82DC91F8DDD8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6673604F-17BC-192B-CC65-EC5976E4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38EEFD45-EE0E-D13A-CD94-E1C38F0FA1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F9E32B10-24F2-EEB5-B8AD-000C350FAD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0C8FAF3E-814E-E479-9CAC-22CE9166FC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61EC7C94-EBED-189B-1B6F-A065D5F7A153}"/>
              </a:ext>
            </a:extLst>
          </p:cNvPr>
          <p:cNvSpPr/>
          <p:nvPr/>
        </p:nvSpPr>
        <p:spPr>
          <a:xfrm>
            <a:off x="1850571" y="134482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A61E0F09-88AD-998C-5199-CDA1A7FE06FC}"/>
                  </a:ext>
                </a:extLst>
              </p:cNvPr>
              <p:cNvSpPr txBox="1"/>
              <p:nvPr/>
            </p:nvSpPr>
            <p:spPr>
              <a:xfrm>
                <a:off x="1850571" y="1483553"/>
                <a:ext cx="9151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1️⃣ </a:t>
                </a:r>
                <a:r>
                  <a:rPr lang="pl-PL" sz="2800" dirty="0" err="1"/>
                  <a:t>Compute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similarity</a:t>
                </a:r>
                <a:r>
                  <a:rPr lang="pl-PL" sz="2800" dirty="0"/>
                  <a:t> matrix </a:t>
                </a:r>
                <a14:m>
                  <m:oMath xmlns:m="http://schemas.openxmlformats.org/officeDocument/2006/math">
                    <m:r>
                      <a:rPr lang="pl-PL" sz="2800" i="1"/>
                      <m:t>𝑆</m:t>
                    </m:r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A61E0F09-88AD-998C-5199-CDA1A7FE0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1483553"/>
                <a:ext cx="9151725" cy="523220"/>
              </a:xfrm>
              <a:prstGeom prst="rect">
                <a:avLst/>
              </a:prstGeom>
              <a:blipFill>
                <a:blip r:embed="rId16"/>
                <a:stretch>
                  <a:fillRect l="-1385" t="-11905" b="-33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B43B03AD-AFA8-A18A-7E9A-3E960DAB50B3}"/>
              </a:ext>
            </a:extLst>
          </p:cNvPr>
          <p:cNvSpPr/>
          <p:nvPr/>
        </p:nvSpPr>
        <p:spPr>
          <a:xfrm>
            <a:off x="1850571" y="229945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E9DA91CF-7D0A-E0FE-4177-F6B3532979E0}"/>
              </a:ext>
            </a:extLst>
          </p:cNvPr>
          <p:cNvSpPr txBox="1"/>
          <p:nvPr/>
        </p:nvSpPr>
        <p:spPr>
          <a:xfrm>
            <a:off x="1850571" y="243819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2️⃣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graph</a:t>
            </a:r>
            <a:r>
              <a:rPr lang="pl-PL" sz="2800" dirty="0"/>
              <a:t> </a:t>
            </a:r>
            <a:r>
              <a:rPr lang="pl-PL" sz="2800" dirty="0" err="1"/>
              <a:t>Laplacian</a:t>
            </a:r>
            <a:endParaRPr lang="pl-PL" sz="2800" dirty="0"/>
          </a:p>
        </p:txBody>
      </p:sp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EE2AA91D-7F9F-2CC5-97E5-DC0415F3513E}"/>
              </a:ext>
            </a:extLst>
          </p:cNvPr>
          <p:cNvSpPr/>
          <p:nvPr/>
        </p:nvSpPr>
        <p:spPr>
          <a:xfrm>
            <a:off x="1850571" y="325258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F9F69684-3B63-284B-992B-9909F9DC6B66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3️⃣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eigenvectors</a:t>
            </a:r>
            <a:endParaRPr lang="pl-PL" sz="2800" dirty="0"/>
          </a:p>
        </p:txBody>
      </p:sp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CBC252BD-3D87-68DD-17BF-650BA81FA6A4}"/>
              </a:ext>
            </a:extLst>
          </p:cNvPr>
          <p:cNvSpPr/>
          <p:nvPr/>
        </p:nvSpPr>
        <p:spPr>
          <a:xfrm>
            <a:off x="1850571" y="426404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AD61D66F-DCF8-5A72-9A40-21847FE353E2}"/>
              </a:ext>
            </a:extLst>
          </p:cNvPr>
          <p:cNvSpPr txBox="1"/>
          <p:nvPr/>
        </p:nvSpPr>
        <p:spPr>
          <a:xfrm>
            <a:off x="1850571" y="4402777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4️⃣ </a:t>
            </a:r>
            <a:r>
              <a:rPr lang="pl-PL" sz="2800" dirty="0" err="1"/>
              <a:t>Embed</a:t>
            </a:r>
            <a:r>
              <a:rPr lang="pl-PL" sz="2800" dirty="0"/>
              <a:t> data in </a:t>
            </a:r>
            <a:r>
              <a:rPr lang="pl-PL" sz="2800" dirty="0" err="1"/>
              <a:t>spectral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endParaRPr lang="pl-PL" sz="2800" dirty="0"/>
          </a:p>
        </p:txBody>
      </p:sp>
      <p:sp>
        <p:nvSpPr>
          <p:cNvPr id="26" name="Prostokąt zaokrąglony 25">
            <a:extLst>
              <a:ext uri="{FF2B5EF4-FFF2-40B4-BE49-F238E27FC236}">
                <a16:creationId xmlns:a16="http://schemas.microsoft.com/office/drawing/2014/main" id="{D24C5300-0174-FE98-0483-2F1FF872054F}"/>
              </a:ext>
            </a:extLst>
          </p:cNvPr>
          <p:cNvSpPr/>
          <p:nvPr/>
        </p:nvSpPr>
        <p:spPr>
          <a:xfrm>
            <a:off x="1850571" y="5245113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E26D4DA7-BA62-0A67-CC45-CE609A63130E}"/>
              </a:ext>
            </a:extLst>
          </p:cNvPr>
          <p:cNvSpPr txBox="1"/>
          <p:nvPr/>
        </p:nvSpPr>
        <p:spPr>
          <a:xfrm>
            <a:off x="1850571" y="5383845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5️⃣ Cluster with k-</a:t>
            </a:r>
            <a:r>
              <a:rPr lang="pl-PL" sz="2800" dirty="0" err="1"/>
              <a:t>means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763829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9E5FA-D6D1-4C22-024C-1AF2CECE7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824A472-5F73-78EC-95F6-4FB1C30863EC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624A63FA-9451-1C47-CE5C-B8A0268835E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Graph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laplacian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ECF3967-3C13-2349-F682-5BE313BEAC2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ECF3967-3C13-2349-F682-5BE313BEAC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84AE496-4A49-AB1B-2F2E-46CFF030427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BBBE426-CF9F-EFD8-E498-19B73C36D85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83C8658-2D59-82BB-0DEF-652EFD61C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125A9ED-4DBC-F141-A8FC-01B95B2C8D5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8B1345D-C77E-0CFC-DB7F-7D85624F5DC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0E9FDEA-5C4C-648E-A6B9-80E8EDDFB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B5F330B-7D05-425A-F256-0FC83C111094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DA3F770F-86B6-407C-8450-9D674914EABC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8D33B726-60B7-DA31-2A99-453159045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281291D5-6CC0-3B70-0AC7-BDAADE7AE1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9452EAB8-7AAA-8F34-9A4B-3618639235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4EC67D13-22C2-29C7-586C-27D92A6FF6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10" name="Obraz 9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D45AE3FC-E02E-D7E3-A197-6FAE785F5E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74319" y="1664121"/>
            <a:ext cx="6088392" cy="1267267"/>
          </a:xfrm>
          <a:prstGeom prst="rect">
            <a:avLst/>
          </a:prstGeom>
        </p:spPr>
      </p:pic>
      <p:pic>
        <p:nvPicPr>
          <p:cNvPr id="12" name="Obraz 11" descr="Obraz zawierający tekst, Czcionka, zrzut ekranu, linia&#10;&#10;Zawartość wygenerowana przez AI może być niepoprawna.">
            <a:extLst>
              <a:ext uri="{FF2B5EF4-FFF2-40B4-BE49-F238E27FC236}">
                <a16:creationId xmlns:a16="http://schemas.microsoft.com/office/drawing/2014/main" id="{86C5C7CE-6A81-237F-0F15-709166A58F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42214" y="3457804"/>
            <a:ext cx="10036303" cy="23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21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F5B6FF-01F1-B43C-B3C9-71A1FBC8D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6D22953-99DB-7374-4B48-B371BBB6A76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12F025E4-ED1F-46E5-D203-7570B98A2C6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Spectral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clustering</a:t>
            </a:r>
            <a:r>
              <a:rPr lang="pl-PL" cap="small" spc="300" dirty="0">
                <a:latin typeface="Cambria" panose="02040503050406030204" pitchFamily="18" charset="0"/>
              </a:rPr>
              <a:t> – in </a:t>
            </a:r>
            <a:r>
              <a:rPr lang="pl-PL" cap="small" spc="300" dirty="0" err="1">
                <a:latin typeface="Cambria" panose="02040503050406030204" pitchFamily="18" charset="0"/>
              </a:rPr>
              <a:t>spectral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space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BB9269D-3746-72FD-8766-76CE822DA5A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BB9269D-3746-72FD-8766-76CE822DA5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5304D55-AF44-E586-3930-1B97D42E9F2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6986735-7A07-693B-0249-73E0EB4F9C3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2AB726F-9978-6E91-3375-603677E0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74A6D5A-CD5B-29D3-C4C3-65CCE333421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0A2DF31-1595-06CC-1E08-3C5F7F50C9D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FF1A0C0-FCC4-76A0-417C-8FF7ACA7F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CBA54005-0EF5-C7AF-1007-F1F16A43ACB0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152AB4B-1816-A098-A0F1-92645C75FA12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4B230E4F-2EC6-7716-DBEA-DD9AD4F01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20064EF8-BB81-04CE-DF89-4D451395B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5AC2AE93-59DA-F207-5DF4-7BF21DD7D5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034FF47-70E0-8C3A-1183-5FC22708B3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8" name="Obraz 7" descr="Obraz zawierający diagram, Wykres, linia&#10;&#10;Zawartość wygenerowana przez AI może być niepoprawna.">
            <a:extLst>
              <a:ext uri="{FF2B5EF4-FFF2-40B4-BE49-F238E27FC236}">
                <a16:creationId xmlns:a16="http://schemas.microsoft.com/office/drawing/2014/main" id="{CD939318-A8F3-1AE1-A773-E45D2CE85D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1543" y="2004243"/>
            <a:ext cx="10258247" cy="28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95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2D72B-6571-DCD8-0E90-164FCAED1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DA8885E-B2BE-9E45-8341-B962BAD0D45F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793E362-97BE-334A-B477-FAF8291C8C4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Batch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effects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15CFD35-5AA1-C29E-1DAA-4834D566B66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15CFD35-5AA1-C29E-1DAA-4834D566B6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A1A2129-BB8F-6A31-077B-6868B0F8D5E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18D0EBC-3CA9-E132-8AD7-3239C3521F4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1011660-8A3A-A643-3A70-536693980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5F29BA3-1258-7A4B-7F92-E5A8E642849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8B7867A-F0D2-73FB-745E-72E4F64CDDA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DA28780-29B5-0E72-212C-EDE1D7634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AA6FB14B-8579-E1B5-09CD-02704A93C0A0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8459160F-F76C-00B4-A581-DFD87D5D933A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A8B8C025-FA37-AA8D-7A9B-F870BCB5F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82ACCD76-6DCB-0955-7AE2-7083CABD93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35E1EE1B-BB81-2EF3-0F27-564AB8C7F6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8A76C6FC-7D21-0907-03C8-ADCCF06A11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5B3BBAC5-218C-BEF3-AF62-A633A6F8D74A}"/>
              </a:ext>
            </a:extLst>
          </p:cNvPr>
          <p:cNvSpPr/>
          <p:nvPr/>
        </p:nvSpPr>
        <p:spPr>
          <a:xfrm>
            <a:off x="1850571" y="134482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B1FFDC7-9E55-22E7-7DF6-F684E2DB7938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Systematic</a:t>
            </a:r>
            <a:r>
              <a:rPr lang="pl-PL" sz="2800" dirty="0"/>
              <a:t> </a:t>
            </a:r>
            <a:r>
              <a:rPr lang="pl-PL" sz="2800" dirty="0" err="1"/>
              <a:t>differences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datasets</a:t>
            </a:r>
            <a:r>
              <a:rPr lang="pl-PL" sz="2800" dirty="0"/>
              <a:t> </a:t>
            </a:r>
            <a:r>
              <a:rPr lang="pl-PL" sz="2800" dirty="0" err="1"/>
              <a:t>or</a:t>
            </a:r>
            <a:r>
              <a:rPr lang="pl-PL" sz="2800" dirty="0"/>
              <a:t> </a:t>
            </a:r>
            <a:r>
              <a:rPr lang="pl-PL" sz="2800" dirty="0" err="1"/>
              <a:t>batches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E6A30A2E-32D9-BE87-CE26-D1D0FB2A3887}"/>
              </a:ext>
            </a:extLst>
          </p:cNvPr>
          <p:cNvSpPr/>
          <p:nvPr/>
        </p:nvSpPr>
        <p:spPr>
          <a:xfrm>
            <a:off x="1850571" y="229945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1F1F4B8-FBE0-6DD1-FF7A-EC25CB4E2F06}"/>
              </a:ext>
            </a:extLst>
          </p:cNvPr>
          <p:cNvSpPr txBox="1"/>
          <p:nvPr/>
        </p:nvSpPr>
        <p:spPr>
          <a:xfrm>
            <a:off x="1850571" y="243819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Different</a:t>
            </a:r>
            <a:r>
              <a:rPr lang="pl-PL" sz="2800" dirty="0"/>
              <a:t> </a:t>
            </a:r>
            <a:r>
              <a:rPr lang="pl-PL" sz="2800" dirty="0" err="1"/>
              <a:t>labs</a:t>
            </a:r>
            <a:r>
              <a:rPr lang="pl-PL" sz="2800" dirty="0"/>
              <a:t>, </a:t>
            </a:r>
            <a:r>
              <a:rPr lang="pl-PL" sz="2800" dirty="0" err="1"/>
              <a:t>sequencing</a:t>
            </a:r>
            <a:r>
              <a:rPr lang="pl-PL" sz="2800" dirty="0"/>
              <a:t> </a:t>
            </a:r>
            <a:r>
              <a:rPr lang="pl-PL" sz="2800" dirty="0" err="1"/>
              <a:t>runs</a:t>
            </a:r>
            <a:r>
              <a:rPr lang="pl-PL" sz="2800" dirty="0"/>
              <a:t>, </a:t>
            </a:r>
            <a:r>
              <a:rPr lang="pl-PL" sz="2800" dirty="0" err="1"/>
              <a:t>sample</a:t>
            </a:r>
            <a:r>
              <a:rPr lang="pl-PL" sz="2800" dirty="0"/>
              <a:t> </a:t>
            </a:r>
            <a:r>
              <a:rPr lang="pl-PL" sz="2800" dirty="0" err="1"/>
              <a:t>processing</a:t>
            </a:r>
            <a:r>
              <a:rPr lang="pl-PL" sz="2800" dirty="0"/>
              <a:t> </a:t>
            </a:r>
            <a:r>
              <a:rPr lang="pl-PL" sz="2800" dirty="0" err="1"/>
              <a:t>times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0B1A006C-5F4F-19BF-464C-C2C567499C68}"/>
              </a:ext>
            </a:extLst>
          </p:cNvPr>
          <p:cNvSpPr/>
          <p:nvPr/>
        </p:nvSpPr>
        <p:spPr>
          <a:xfrm>
            <a:off x="1850571" y="3252588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0D2C981-1D59-CDEC-7CEB-653792195A68}"/>
              </a:ext>
            </a:extLst>
          </p:cNvPr>
          <p:cNvSpPr txBox="1"/>
          <p:nvPr/>
        </p:nvSpPr>
        <p:spPr>
          <a:xfrm>
            <a:off x="1850571" y="3391320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Samples</a:t>
            </a:r>
            <a:r>
              <a:rPr lang="pl-PL" sz="2800" dirty="0"/>
              <a:t> </a:t>
            </a:r>
            <a:r>
              <a:rPr lang="pl-PL" sz="2800" dirty="0" err="1"/>
              <a:t>cluster</a:t>
            </a:r>
            <a:r>
              <a:rPr lang="pl-PL" sz="2800" dirty="0"/>
              <a:t> by </a:t>
            </a:r>
            <a:r>
              <a:rPr lang="pl-PL" sz="2800" dirty="0" err="1"/>
              <a:t>batch</a:t>
            </a:r>
            <a:r>
              <a:rPr lang="pl-PL" sz="2800" dirty="0"/>
              <a:t> </a:t>
            </a:r>
            <a:r>
              <a:rPr lang="pl-PL" sz="2800" dirty="0" err="1"/>
              <a:t>instead</a:t>
            </a:r>
            <a:r>
              <a:rPr lang="pl-PL" sz="2800" dirty="0"/>
              <a:t> of </a:t>
            </a:r>
            <a:r>
              <a:rPr lang="pl-PL" sz="2800" dirty="0" err="1"/>
              <a:t>biological</a:t>
            </a:r>
            <a:r>
              <a:rPr lang="pl-PL" sz="2800" dirty="0"/>
              <a:t> </a:t>
            </a:r>
            <a:r>
              <a:rPr lang="pl-PL" sz="2800" dirty="0" err="1"/>
              <a:t>condition</a:t>
            </a:r>
            <a:endParaRPr lang="pl-PL" sz="2800" dirty="0"/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C689CF7F-4CA2-1F95-AA54-898BBEB1814D}"/>
              </a:ext>
            </a:extLst>
          </p:cNvPr>
          <p:cNvSpPr/>
          <p:nvPr/>
        </p:nvSpPr>
        <p:spPr>
          <a:xfrm>
            <a:off x="1850571" y="426404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E3E293A-7BE5-9B3D-6130-BE14819E6CEF}"/>
              </a:ext>
            </a:extLst>
          </p:cNvPr>
          <p:cNvSpPr txBox="1"/>
          <p:nvPr/>
        </p:nvSpPr>
        <p:spPr>
          <a:xfrm>
            <a:off x="1850571" y="4402777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Misleads</a:t>
            </a:r>
            <a:r>
              <a:rPr lang="pl-PL" sz="2800" dirty="0"/>
              <a:t> </a:t>
            </a:r>
            <a:r>
              <a:rPr lang="pl-PL" sz="2800" dirty="0" err="1"/>
              <a:t>dimensionality</a:t>
            </a:r>
            <a:r>
              <a:rPr lang="pl-PL" sz="2800" dirty="0"/>
              <a:t> </a:t>
            </a:r>
            <a:r>
              <a:rPr lang="pl-PL" sz="2800" dirty="0" err="1"/>
              <a:t>reduction</a:t>
            </a:r>
            <a:endParaRPr lang="pl-PL" sz="2800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4F2C6147-6139-AA97-5199-7FB2CF1E70B5}"/>
              </a:ext>
            </a:extLst>
          </p:cNvPr>
          <p:cNvSpPr/>
          <p:nvPr/>
        </p:nvSpPr>
        <p:spPr>
          <a:xfrm>
            <a:off x="1850571" y="5245113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71AF511-D884-7663-54C2-4A799CE977C2}"/>
              </a:ext>
            </a:extLst>
          </p:cNvPr>
          <p:cNvSpPr txBox="1"/>
          <p:nvPr/>
        </p:nvSpPr>
        <p:spPr>
          <a:xfrm>
            <a:off x="1850571" y="5383845"/>
            <a:ext cx="965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Combining</a:t>
            </a:r>
            <a:r>
              <a:rPr lang="pl-PL" sz="2800" dirty="0"/>
              <a:t> </a:t>
            </a:r>
            <a:r>
              <a:rPr lang="pl-PL" sz="2800" dirty="0" err="1"/>
              <a:t>multiple</a:t>
            </a:r>
            <a:r>
              <a:rPr lang="pl-PL" sz="2800" dirty="0"/>
              <a:t> </a:t>
            </a:r>
            <a:r>
              <a:rPr lang="pl-PL" sz="2800" dirty="0" err="1"/>
              <a:t>experiments</a:t>
            </a:r>
            <a:r>
              <a:rPr lang="pl-PL" sz="2800" dirty="0"/>
              <a:t> </a:t>
            </a:r>
            <a:r>
              <a:rPr lang="pl-PL" sz="2800" dirty="0" err="1"/>
              <a:t>becomes</a:t>
            </a:r>
            <a:r>
              <a:rPr lang="pl-PL" sz="2800" dirty="0"/>
              <a:t> </a:t>
            </a:r>
            <a:r>
              <a:rPr lang="pl-PL" sz="2800" dirty="0" err="1"/>
              <a:t>difficult</a:t>
            </a:r>
            <a:r>
              <a:rPr lang="pl-P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007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AB65FA-70DA-DCEE-7D7E-23526022B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7E4113D-6D30-61A9-8273-95494DAEBC89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760847BA-D6A8-2202-9CC7-C859FCA2A1F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Batch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effects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corrections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1D37885-A9B3-AAAF-9E4C-A734DD70580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1D37885-A9B3-AAAF-9E4C-A734DD7058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EDC1CA51-1D94-C8CE-8F30-660897951FA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F0D676E-2BEB-7F9E-0169-5D3CC9B9864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A5F8DFD-361B-6E9D-592F-FD3F7644A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74CCF25-1A56-B6AC-3E44-9FA8F4FB5CC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DD22717-4B91-3DD0-F4A8-9CEFF64E30C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528C4EF-48B0-2907-1CB8-67395E956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7E55BB45-2409-95AE-980A-EE723BFA5A97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0128CE5B-7474-7D7D-19EF-63F7FE468E51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00F05F15-6A57-7E0B-1693-1073FC73C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3885E373-8DAD-9909-77A9-1B20F22736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CAA1BBFF-C6B5-9976-22C6-B060B64ECA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DA4197E-F5DD-1A0F-55B7-2C2C076A42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122ABF6E-16B7-DB0C-C366-6C640CEC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46" y="1231829"/>
            <a:ext cx="8931737" cy="465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pole tekstowe 23">
            <a:extLst>
              <a:ext uri="{FF2B5EF4-FFF2-40B4-BE49-F238E27FC236}">
                <a16:creationId xmlns:a16="http://schemas.microsoft.com/office/drawing/2014/main" id="{454BE72D-FF80-DB7C-E24B-D03C9C2FB88C}"/>
              </a:ext>
            </a:extLst>
          </p:cNvPr>
          <p:cNvSpPr txBox="1"/>
          <p:nvPr/>
        </p:nvSpPr>
        <p:spPr>
          <a:xfrm>
            <a:off x="1702858" y="5895495"/>
            <a:ext cx="98313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Tran, H. T. N.,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Ang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 S.,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Chevrier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X., Lee, N. Y. S.,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Goh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&amp; Chen, J. (2020). A benchmark of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batch-effect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correction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methods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single-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RNA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sequencing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data. </a:t>
            </a:r>
            <a:r>
              <a:rPr lang="pl-PL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Genome</a:t>
            </a:r>
            <a:r>
              <a:rPr lang="pl-PL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biology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12.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4477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398A3-B2CB-1B29-22E0-E92D208D3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383E530-7BA0-D5AB-7D1A-58305676381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DB852642-B891-7FA8-D80F-0587E781B69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Corrections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10D6707-CD78-43B2-8891-890AC64B16E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10D6707-CD78-43B2-8891-890AC64B16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AE6E2E8-B848-2849-19B7-D99DBF7961A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3EE4576-4419-9BFC-83F3-82C5D8466C4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7A16C20-C533-9FCC-AE2A-FCBA3C1E5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FE49DC5-9B7C-52C6-6085-5A6E1CF136E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B62479B-2010-2DF0-F70E-7F7E2C6B47D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C02C287-A070-7D3B-00F1-F19A563C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4A69ED4B-C25D-DCF7-62D0-A906F1470C8D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29CAE9E-5055-5061-B386-E2A431282DDF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115C81BA-A9E4-D5A8-4596-710C467BD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E40E2616-9722-22E8-A809-B4E5316A78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2CFDACF9-BFFC-ECCA-E565-F60DE3D58A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74B0B3A6-A217-0D0E-3DB1-FC5C415EA1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8DF44301-6DEF-D066-842E-FF5C4F2C53A6}"/>
              </a:ext>
            </a:extLst>
          </p:cNvPr>
          <p:cNvSpPr/>
          <p:nvPr/>
        </p:nvSpPr>
        <p:spPr>
          <a:xfrm>
            <a:off x="1594001" y="1070000"/>
            <a:ext cx="10348683" cy="5539983"/>
          </a:xfrm>
          <a:prstGeom prst="roundRect">
            <a:avLst>
              <a:gd name="adj" fmla="val 455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94409B5D-6D01-8AFD-5064-96D027F01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2951"/>
              </p:ext>
            </p:extLst>
          </p:nvPr>
        </p:nvGraphicFramePr>
        <p:xfrm>
          <a:off x="1712686" y="1164438"/>
          <a:ext cx="10169369" cy="5445545"/>
        </p:xfrm>
        <a:graphic>
          <a:graphicData uri="http://schemas.openxmlformats.org/drawingml/2006/table">
            <a:tbl>
              <a:tblPr/>
              <a:tblGrid>
                <a:gridCol w="1254250">
                  <a:extLst>
                    <a:ext uri="{9D8B030D-6E8A-4147-A177-3AD203B41FA5}">
                      <a16:colId xmlns:a16="http://schemas.microsoft.com/office/drawing/2014/main" val="2417563888"/>
                    </a:ext>
                  </a:extLst>
                </a:gridCol>
                <a:gridCol w="2003898">
                  <a:extLst>
                    <a:ext uri="{9D8B030D-6E8A-4147-A177-3AD203B41FA5}">
                      <a16:colId xmlns:a16="http://schemas.microsoft.com/office/drawing/2014/main" val="3926456463"/>
                    </a:ext>
                  </a:extLst>
                </a:gridCol>
                <a:gridCol w="3210128">
                  <a:extLst>
                    <a:ext uri="{9D8B030D-6E8A-4147-A177-3AD203B41FA5}">
                      <a16:colId xmlns:a16="http://schemas.microsoft.com/office/drawing/2014/main" val="4032855605"/>
                    </a:ext>
                  </a:extLst>
                </a:gridCol>
                <a:gridCol w="3701093">
                  <a:extLst>
                    <a:ext uri="{9D8B030D-6E8A-4147-A177-3AD203B41FA5}">
                      <a16:colId xmlns:a16="http://schemas.microsoft.com/office/drawing/2014/main" val="2103515547"/>
                    </a:ext>
                  </a:extLst>
                </a:gridCol>
              </a:tblGrid>
              <a:tr h="379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Method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Type / Approach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Advantages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718042"/>
                  </a:ext>
                </a:extLst>
              </a:tr>
              <a:tr h="1451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ComBat</a:t>
                      </a:r>
                      <a:endParaRPr lang="pl-PL" sz="200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Empirical</a:t>
                      </a:r>
                      <a:r>
                        <a:rPr lang="pl-PL" sz="2000" dirty="0"/>
                        <a:t> Bayes,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gene-level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correction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Adjusts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 err="1"/>
                        <a:t>mean</a:t>
                      </a:r>
                      <a:r>
                        <a:rPr lang="pl-PL" sz="2000" b="1" dirty="0"/>
                        <a:t> and </a:t>
                      </a:r>
                      <a:r>
                        <a:rPr lang="pl-PL" sz="2000" b="1" dirty="0" err="1"/>
                        <a:t>variance</a:t>
                      </a:r>
                      <a:r>
                        <a:rPr lang="pl-PL" sz="2000" dirty="0"/>
                        <a:t> of </a:t>
                      </a:r>
                      <a:r>
                        <a:rPr lang="pl-PL" sz="2000" dirty="0" err="1"/>
                        <a:t>genes</a:t>
                      </a:r>
                      <a:r>
                        <a:rPr lang="pl-PL" sz="2000" dirty="0"/>
                        <a:t> per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;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requires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known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labels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Simple and </a:t>
                      </a:r>
                      <a:r>
                        <a:rPr lang="pl-PL" sz="2000" dirty="0" err="1"/>
                        <a:t>widely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used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Preserves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biological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signal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across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samples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Fast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966139"/>
                  </a:ext>
                </a:extLst>
              </a:tr>
              <a:tr h="16496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Harmony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Embedding-based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iterative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alignment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Operates</a:t>
                      </a:r>
                      <a:r>
                        <a:rPr lang="pl-PL" sz="2000" dirty="0"/>
                        <a:t> on </a:t>
                      </a:r>
                      <a:r>
                        <a:rPr lang="pl-PL" sz="2000" b="1" dirty="0" err="1"/>
                        <a:t>low-dimensional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embeddings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/>
                        <a:t>e.g</a:t>
                      </a:r>
                      <a:r>
                        <a:rPr lang="pl-PL" sz="2000" dirty="0"/>
                        <a:t>., PCA);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aligns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shared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across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batches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Handles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Preserves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local</a:t>
                      </a:r>
                      <a:r>
                        <a:rPr lang="pl-PL" sz="2000" dirty="0"/>
                        <a:t> and </a:t>
                      </a:r>
                      <a:r>
                        <a:rPr lang="pl-PL" sz="2000" dirty="0" err="1"/>
                        <a:t>global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structure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Flexible</a:t>
                      </a:r>
                      <a:r>
                        <a:rPr lang="pl-PL" sz="2000" dirty="0"/>
                        <a:t> for </a:t>
                      </a:r>
                      <a:r>
                        <a:rPr lang="pl-PL" sz="2000" dirty="0" err="1"/>
                        <a:t>multiple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batches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76324"/>
                  </a:ext>
                </a:extLst>
              </a:tr>
              <a:tr h="19650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Seurat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Anchor-based</a:t>
                      </a:r>
                      <a:r>
                        <a:rPr lang="pl-PL" sz="2000" dirty="0"/>
                        <a:t>, mutual </a:t>
                      </a:r>
                      <a:r>
                        <a:rPr lang="pl-PL" sz="2000" dirty="0" err="1"/>
                        <a:t>nearest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neighbors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Finds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 err="1"/>
                        <a:t>anchors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between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datasets</a:t>
                      </a:r>
                      <a:r>
                        <a:rPr lang="pl-PL" sz="2000" dirty="0"/>
                        <a:t>;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adjusts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gene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expression</a:t>
                      </a:r>
                      <a:r>
                        <a:rPr lang="pl-PL" sz="2000" dirty="0"/>
                        <a:t> to </a:t>
                      </a:r>
                      <a:r>
                        <a:rPr lang="pl-PL" sz="2000" dirty="0" err="1"/>
                        <a:t>create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integrated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Handles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heterogeneous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types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Preserves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shared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biological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structure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Widely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adopted</a:t>
                      </a:r>
                      <a:r>
                        <a:rPr lang="pl-PL" sz="2000" dirty="0"/>
                        <a:t> in </a:t>
                      </a:r>
                      <a:r>
                        <a:rPr lang="pl-PL" sz="2000" dirty="0" err="1"/>
                        <a:t>scRNA-seq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501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607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A0389E-8490-5EC6-3988-BA9A743B4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D7E430ED-4FB0-5623-9753-C163EA778774}"/>
              </a:ext>
            </a:extLst>
          </p:cNvPr>
          <p:cNvSpPr/>
          <p:nvPr/>
        </p:nvSpPr>
        <p:spPr>
          <a:xfrm>
            <a:off x="1683658" y="1320623"/>
            <a:ext cx="10348683" cy="5017779"/>
          </a:xfrm>
          <a:prstGeom prst="roundRect">
            <a:avLst>
              <a:gd name="adj" fmla="val 455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FB3E3CB-FCA7-296F-30D4-D4A7F5202BE4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35216740-8A51-F379-DB19-97DFE2FE567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Corrections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Limitation</a:t>
            </a:r>
            <a:r>
              <a:rPr lang="pl-PL" cap="small" spc="300" dirty="0">
                <a:latin typeface="Cambria" panose="02040503050406030204" pitchFamily="18" charset="0"/>
              </a:rPr>
              <a:t> and </a:t>
            </a:r>
            <a:r>
              <a:rPr lang="pl-PL" cap="small" spc="300" dirty="0" err="1">
                <a:latin typeface="Cambria" panose="02040503050406030204" pitchFamily="18" charset="0"/>
              </a:rPr>
              <a:t>use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cases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47DEC2B-8266-30D6-17A5-CC855C55806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47DEC2B-8266-30D6-17A5-CC855C5580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29D1F8B-8E69-4088-1210-C71EB4F59EC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0B3C6E6-CD9F-AD5E-90DB-3D756E51B06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E8FA331-1E3B-70DB-5CE8-D2DFD6676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6D5853A-9EC6-2420-2C40-C63009327B1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A0F5347-389E-E332-635D-D3068A4E93C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72C86A3-4F49-231B-B96A-705089743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9295B823-FE35-485B-3BF2-7AA77A51A7CF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7B87BD66-8E6F-6C31-0271-57EA42C3E8DE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3D7E937D-0891-FE2C-1A34-E9E81C4AB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49FC1AF9-8341-6F38-8397-8C1D8DCE58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F3522680-77B7-9957-1DBD-1EB12829DE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BEF9E2D7-4C47-61A1-D3AD-0700DA4694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60164D3D-04EA-71C8-CC8E-61513D423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086771"/>
              </p:ext>
            </p:extLst>
          </p:nvPr>
        </p:nvGraphicFramePr>
        <p:xfrm>
          <a:off x="1773315" y="1408370"/>
          <a:ext cx="10259026" cy="4930033"/>
        </p:xfrm>
        <a:graphic>
          <a:graphicData uri="http://schemas.openxmlformats.org/drawingml/2006/table">
            <a:tbl>
              <a:tblPr/>
              <a:tblGrid>
                <a:gridCol w="1373089">
                  <a:extLst>
                    <a:ext uri="{9D8B030D-6E8A-4147-A177-3AD203B41FA5}">
                      <a16:colId xmlns:a16="http://schemas.microsoft.com/office/drawing/2014/main" val="2417563888"/>
                    </a:ext>
                  </a:extLst>
                </a:gridCol>
                <a:gridCol w="5243209">
                  <a:extLst>
                    <a:ext uri="{9D8B030D-6E8A-4147-A177-3AD203B41FA5}">
                      <a16:colId xmlns:a16="http://schemas.microsoft.com/office/drawing/2014/main" val="1503049807"/>
                    </a:ext>
                  </a:extLst>
                </a:gridCol>
                <a:gridCol w="3642728">
                  <a:extLst>
                    <a:ext uri="{9D8B030D-6E8A-4147-A177-3AD203B41FA5}">
                      <a16:colId xmlns:a16="http://schemas.microsoft.com/office/drawing/2014/main" val="3513548272"/>
                    </a:ext>
                  </a:extLst>
                </a:gridCol>
              </a:tblGrid>
              <a:tr h="2581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Method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Limitations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718042"/>
                  </a:ext>
                </a:extLst>
              </a:tr>
              <a:tr h="13950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ComBat</a:t>
                      </a:r>
                      <a:endParaRPr lang="pl-PL" sz="200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Assumes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additive</a:t>
                      </a:r>
                      <a:r>
                        <a:rPr lang="pl-PL" sz="2000" dirty="0"/>
                        <a:t>/</a:t>
                      </a:r>
                      <a:r>
                        <a:rPr lang="pl-PL" sz="2000" dirty="0" err="1"/>
                        <a:t>multiplicative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effects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Limited for </a:t>
                      </a:r>
                      <a:r>
                        <a:rPr lang="pl-PL" sz="2000" dirty="0" err="1"/>
                        <a:t>highly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heterogeneous</a:t>
                      </a:r>
                      <a:r>
                        <a:rPr lang="pl-PL" sz="2000" dirty="0"/>
                        <a:t>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data</a:t>
                      </a:r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Microarray</a:t>
                      </a:r>
                      <a:r>
                        <a:rPr lang="pl-PL" sz="2000" dirty="0"/>
                        <a:t> / </a:t>
                      </a:r>
                      <a:r>
                        <a:rPr lang="pl-PL" sz="2000" dirty="0" err="1"/>
                        <a:t>bulk</a:t>
                      </a:r>
                      <a:r>
                        <a:rPr lang="pl-PL" sz="2000" dirty="0"/>
                        <a:t> RNA-</a:t>
                      </a:r>
                      <a:r>
                        <a:rPr lang="pl-PL" sz="2000" dirty="0" err="1"/>
                        <a:t>seq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🔹small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correction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966139"/>
                  </a:ext>
                </a:extLst>
              </a:tr>
              <a:tr h="15853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Harmony</a:t>
                      </a:r>
                      <a:endParaRPr lang="pl-PL" sz="200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Requires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embedding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/>
                        <a:t>e.g</a:t>
                      </a:r>
                      <a:r>
                        <a:rPr lang="pl-PL" sz="2000" dirty="0"/>
                        <a:t>., PCA) as </a:t>
                      </a:r>
                      <a:r>
                        <a:rPr lang="pl-PL" sz="2000" dirty="0" err="1"/>
                        <a:t>input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Sensitive</a:t>
                      </a:r>
                      <a:r>
                        <a:rPr lang="pl-PL" sz="2000" dirty="0"/>
                        <a:t> to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 and </a:t>
                      </a:r>
                      <a:r>
                        <a:rPr lang="pl-PL" sz="2000" dirty="0" err="1"/>
                        <a:t>dimensionality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parameters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RNA-</a:t>
                      </a:r>
                      <a:r>
                        <a:rPr lang="pl-PL" sz="2000" dirty="0" err="1"/>
                        <a:t>seq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multi-batch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integration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trajectory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analysis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676324"/>
                  </a:ext>
                </a:extLst>
              </a:tr>
              <a:tr h="15853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Seurat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Computationally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intensive</a:t>
                      </a:r>
                      <a:r>
                        <a:rPr lang="pl-PL" sz="2000" dirty="0"/>
                        <a:t> for </a:t>
                      </a: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datasets</a:t>
                      </a:r>
                      <a:endParaRPr lang="pl-PL" sz="2000" dirty="0"/>
                    </a:p>
                    <a:p>
                      <a:pPr>
                        <a:buNone/>
                      </a:pPr>
                      <a:r>
                        <a:rPr lang="pl-PL" sz="2000" dirty="0"/>
                        <a:t>🔹 </a:t>
                      </a:r>
                      <a:r>
                        <a:rPr lang="pl-PL" sz="2000" dirty="0" err="1"/>
                        <a:t>Sensitive</a:t>
                      </a:r>
                      <a:r>
                        <a:rPr lang="pl-PL" sz="2000" dirty="0"/>
                        <a:t> to </a:t>
                      </a:r>
                      <a:r>
                        <a:rPr lang="pl-PL" sz="2000" dirty="0" err="1"/>
                        <a:t>anchor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selection</a:t>
                      </a:r>
                      <a:r>
                        <a:rPr lang="pl-PL" sz="2000" dirty="0"/>
                        <a:t> and </a:t>
                      </a:r>
                      <a:r>
                        <a:rPr lang="pl-PL" sz="2000" dirty="0" err="1"/>
                        <a:t>preprocessing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🔹Single-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RNA-</a:t>
                      </a:r>
                      <a:r>
                        <a:rPr lang="pl-PL" sz="2000" dirty="0" err="1"/>
                        <a:t>seq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dataset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merging</a:t>
                      </a:r>
                      <a:r>
                        <a:rPr lang="pl-PL" sz="2000" dirty="0"/>
                        <a:t>, </a:t>
                      </a:r>
                    </a:p>
                    <a:p>
                      <a:pPr>
                        <a:buNone/>
                      </a:pPr>
                      <a:r>
                        <a:rPr lang="pl-PL" sz="2000" dirty="0"/>
                        <a:t>🔹</a:t>
                      </a:r>
                      <a:r>
                        <a:rPr lang="pl-PL" sz="2000" dirty="0" err="1"/>
                        <a:t>integration</a:t>
                      </a:r>
                      <a:r>
                        <a:rPr lang="pl-PL" sz="2000" dirty="0"/>
                        <a:t> of </a:t>
                      </a:r>
                      <a:r>
                        <a:rPr lang="pl-PL" sz="2000" dirty="0" err="1"/>
                        <a:t>multi-condition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experiments</a:t>
                      </a:r>
                      <a:endParaRPr lang="pl-PL" sz="2000" dirty="0"/>
                    </a:p>
                  </a:txBody>
                  <a:tcPr marL="59552" marR="59552" marT="29776" marB="2977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501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23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CE703D-5E34-EFC9-5629-AD0671A0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086CCAC-B1A4-5C20-4D61-0E8A24E9EB99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61C9FDE-617E-3104-00A6-1FDCD62C004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Cluster </a:t>
            </a:r>
            <a:r>
              <a:rPr lang="pl-PL" cap="small" spc="300" dirty="0" err="1">
                <a:latin typeface="Cambria" panose="02040503050406030204" pitchFamily="18" charset="0"/>
              </a:rPr>
              <a:t>validation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463FDC7-A6F6-0284-5C28-BE073740390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463FDC7-A6F6-0284-5C28-BE07374039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853B6F0-12B0-6314-5A7E-9F5E20E9F39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7642409-D968-08CD-8E78-70D6A339E39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02962CD-EFC2-54C1-F0B0-8A37A111B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B5AAE34-AE1A-D2EA-8F97-75F1BC9D4B2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0489B92-C977-3497-2AA6-3BBEFD37C89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13DA489-EED8-B0C0-DCF1-06790FA7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266EF020-C724-D5DC-5801-827A139B5212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BCB2B40-64CB-61D5-2892-DBC66501FC6E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C51C3F6D-2E4C-A058-4E7C-437D65D31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D0D07F78-00EC-C724-C5A0-4C3DC18E3B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7086DAE1-023D-15D0-EC14-33D3A695ED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F233E5C5-D66F-1218-5B38-2CCD65D46D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113ED6AE-321D-A29D-3D02-54C84046F1B7}"/>
              </a:ext>
            </a:extLst>
          </p:cNvPr>
          <p:cNvSpPr/>
          <p:nvPr/>
        </p:nvSpPr>
        <p:spPr>
          <a:xfrm>
            <a:off x="1850571" y="1344821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870B8B6C-E95C-3B4A-7610-4857375BD53D}"/>
              </a:ext>
            </a:extLst>
          </p:cNvPr>
          <p:cNvSpPr txBox="1"/>
          <p:nvPr/>
        </p:nvSpPr>
        <p:spPr>
          <a:xfrm>
            <a:off x="1850571" y="1483553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Goal</a:t>
            </a:r>
            <a:r>
              <a:rPr lang="pl-PL" sz="2800" dirty="0"/>
              <a:t>: </a:t>
            </a:r>
            <a:r>
              <a:rPr lang="pl-PL" sz="2800" dirty="0" err="1"/>
              <a:t>Evaluate</a:t>
            </a:r>
            <a:r>
              <a:rPr lang="pl-PL" sz="2800" dirty="0"/>
              <a:t> </a:t>
            </a:r>
            <a:r>
              <a:rPr lang="pl-PL" sz="2800" dirty="0" err="1"/>
              <a:t>quality</a:t>
            </a:r>
            <a:r>
              <a:rPr lang="pl-PL" sz="2800" dirty="0"/>
              <a:t> and </a:t>
            </a:r>
            <a:r>
              <a:rPr lang="pl-PL" sz="2800" dirty="0" err="1"/>
              <a:t>validity</a:t>
            </a:r>
            <a:r>
              <a:rPr lang="pl-PL" sz="2800" dirty="0"/>
              <a:t> of </a:t>
            </a:r>
            <a:r>
              <a:rPr lang="pl-PL" sz="2800" dirty="0" err="1"/>
              <a:t>clustering</a:t>
            </a:r>
            <a:r>
              <a:rPr lang="pl-PL" sz="2800" dirty="0"/>
              <a:t> </a:t>
            </a:r>
            <a:r>
              <a:rPr lang="pl-PL" sz="2800" dirty="0" err="1"/>
              <a:t>results</a:t>
            </a:r>
            <a:r>
              <a:rPr lang="pl-PL" sz="2800" dirty="0"/>
              <a:t>.</a:t>
            </a:r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40631443-1D5C-068E-46BC-2AAEC9FAD555}"/>
              </a:ext>
            </a:extLst>
          </p:cNvPr>
          <p:cNvSpPr/>
          <p:nvPr/>
        </p:nvSpPr>
        <p:spPr>
          <a:xfrm>
            <a:off x="1850571" y="2394487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0EE5C4A-6DAE-86A0-A612-AB018BEAA163}"/>
              </a:ext>
            </a:extLst>
          </p:cNvPr>
          <p:cNvSpPr txBox="1"/>
          <p:nvPr/>
        </p:nvSpPr>
        <p:spPr>
          <a:xfrm>
            <a:off x="1850571" y="2533219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Clustering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b="1" dirty="0" err="1"/>
              <a:t>unsupervised</a:t>
            </a:r>
            <a:r>
              <a:rPr lang="pl-PL" sz="2800" dirty="0"/>
              <a:t> — no </a:t>
            </a:r>
            <a:r>
              <a:rPr lang="pl-PL" sz="2800" dirty="0" err="1"/>
              <a:t>labels</a:t>
            </a:r>
            <a:r>
              <a:rPr lang="pl-PL" sz="2800" dirty="0"/>
              <a:t> to </a:t>
            </a:r>
            <a:r>
              <a:rPr lang="pl-PL" sz="2800" dirty="0" err="1"/>
              <a:t>verify</a:t>
            </a:r>
            <a:r>
              <a:rPr lang="pl-PL" sz="2800" dirty="0"/>
              <a:t> </a:t>
            </a:r>
            <a:r>
              <a:rPr lang="pl-PL" sz="2800" dirty="0" err="1"/>
              <a:t>accuracy</a:t>
            </a:r>
            <a:r>
              <a:rPr lang="pl-PL" sz="2800" dirty="0"/>
              <a:t>.</a:t>
            </a:r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59D1A5AF-FD92-37F1-6608-98F3E15AFDD2}"/>
              </a:ext>
            </a:extLst>
          </p:cNvPr>
          <p:cNvSpPr/>
          <p:nvPr/>
        </p:nvSpPr>
        <p:spPr>
          <a:xfrm>
            <a:off x="1850571" y="3444153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A7B6A7C-3D9E-95C7-5CC1-541D6D1F6E0A}"/>
              </a:ext>
            </a:extLst>
          </p:cNvPr>
          <p:cNvSpPr txBox="1"/>
          <p:nvPr/>
        </p:nvSpPr>
        <p:spPr>
          <a:xfrm>
            <a:off x="1850571" y="3582885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dirty="0" err="1"/>
              <a:t>Assessing</a:t>
            </a:r>
            <a:r>
              <a:rPr lang="pl-PL" sz="2800" dirty="0"/>
              <a:t> </a:t>
            </a:r>
            <a:r>
              <a:rPr lang="pl-PL" sz="2800" b="1" dirty="0" err="1"/>
              <a:t>compactness</a:t>
            </a:r>
            <a:r>
              <a:rPr lang="pl-PL" sz="2800" dirty="0"/>
              <a:t>, </a:t>
            </a:r>
            <a:r>
              <a:rPr lang="pl-PL" sz="2800" b="1" dirty="0" err="1"/>
              <a:t>separation</a:t>
            </a:r>
            <a:r>
              <a:rPr lang="pl-PL" sz="2800" dirty="0"/>
              <a:t>, and </a:t>
            </a:r>
            <a:r>
              <a:rPr lang="pl-PL" sz="2800" dirty="0" err="1"/>
              <a:t>cluster</a:t>
            </a:r>
            <a:r>
              <a:rPr lang="pl-PL" sz="2800" dirty="0"/>
              <a:t> </a:t>
            </a:r>
            <a:r>
              <a:rPr lang="pl-PL" sz="2800" b="1" dirty="0" err="1"/>
              <a:t>stability</a:t>
            </a:r>
            <a:r>
              <a:rPr lang="pl-PL" sz="2800" dirty="0"/>
              <a:t>.</a:t>
            </a:r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D1707B72-80C3-E260-F1F0-CE6D52F15C75}"/>
              </a:ext>
            </a:extLst>
          </p:cNvPr>
          <p:cNvSpPr/>
          <p:nvPr/>
        </p:nvSpPr>
        <p:spPr>
          <a:xfrm>
            <a:off x="1850571" y="4493819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9FBB4AA6-FB04-D033-FE44-563A13CEF9EC}"/>
              </a:ext>
            </a:extLst>
          </p:cNvPr>
          <p:cNvSpPr txBox="1"/>
          <p:nvPr/>
        </p:nvSpPr>
        <p:spPr>
          <a:xfrm>
            <a:off x="1850571" y="4632551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b="1" dirty="0" err="1"/>
              <a:t>Internal</a:t>
            </a:r>
            <a:r>
              <a:rPr lang="pl-PL" sz="2800" b="1" dirty="0"/>
              <a:t> </a:t>
            </a:r>
            <a:r>
              <a:rPr lang="pl-PL" sz="2800" b="1" dirty="0" err="1"/>
              <a:t>validation</a:t>
            </a:r>
            <a:r>
              <a:rPr lang="pl-PL" sz="2800" b="1" dirty="0"/>
              <a:t>:</a:t>
            </a:r>
            <a:r>
              <a:rPr lang="pl-PL" sz="2800" dirty="0"/>
              <a:t> </a:t>
            </a:r>
            <a:r>
              <a:rPr lang="pl-PL" sz="2800" dirty="0" err="1"/>
              <a:t>Uses</a:t>
            </a:r>
            <a:r>
              <a:rPr lang="pl-PL" sz="2800" dirty="0"/>
              <a:t> data and </a:t>
            </a:r>
            <a:r>
              <a:rPr lang="pl-PL" sz="2800" dirty="0" err="1"/>
              <a:t>cluster</a:t>
            </a:r>
            <a:r>
              <a:rPr lang="pl-PL" sz="2800" dirty="0"/>
              <a:t> </a:t>
            </a:r>
            <a:r>
              <a:rPr lang="pl-PL" sz="2800" dirty="0" err="1"/>
              <a:t>labels</a:t>
            </a:r>
            <a:r>
              <a:rPr lang="pl-PL" sz="2800" dirty="0"/>
              <a:t>.</a:t>
            </a:r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630ECC68-D784-E1FE-093C-AFA7DE5F81D8}"/>
              </a:ext>
            </a:extLst>
          </p:cNvPr>
          <p:cNvSpPr/>
          <p:nvPr/>
        </p:nvSpPr>
        <p:spPr>
          <a:xfrm>
            <a:off x="1850571" y="5543485"/>
            <a:ext cx="947619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AEA1621-97EA-FE5E-DAC1-E98C867D0EBF}"/>
              </a:ext>
            </a:extLst>
          </p:cNvPr>
          <p:cNvSpPr txBox="1"/>
          <p:nvPr/>
        </p:nvSpPr>
        <p:spPr>
          <a:xfrm>
            <a:off x="1850571" y="5682217"/>
            <a:ext cx="9151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 </a:t>
            </a:r>
            <a:r>
              <a:rPr lang="pl-PL" sz="2800" b="1" dirty="0" err="1"/>
              <a:t>External</a:t>
            </a:r>
            <a:r>
              <a:rPr lang="pl-PL" sz="2800" b="1" dirty="0"/>
              <a:t> </a:t>
            </a:r>
            <a:r>
              <a:rPr lang="pl-PL" sz="2800" b="1" dirty="0" err="1"/>
              <a:t>validation</a:t>
            </a:r>
            <a:r>
              <a:rPr lang="pl-PL" sz="2800" b="1" dirty="0"/>
              <a:t>:</a:t>
            </a:r>
            <a:r>
              <a:rPr lang="pl-PL" sz="2800" dirty="0"/>
              <a:t> </a:t>
            </a:r>
            <a:r>
              <a:rPr lang="pl-PL" sz="2800" dirty="0" err="1"/>
              <a:t>Compares</a:t>
            </a:r>
            <a:r>
              <a:rPr lang="pl-PL" sz="2800" dirty="0"/>
              <a:t> </a:t>
            </a:r>
            <a:r>
              <a:rPr lang="pl-PL" sz="2800" dirty="0" err="1"/>
              <a:t>clustering</a:t>
            </a:r>
            <a:r>
              <a:rPr lang="pl-PL" sz="2800" dirty="0"/>
              <a:t> to </a:t>
            </a:r>
            <a:r>
              <a:rPr lang="pl-PL" sz="2800" dirty="0" err="1"/>
              <a:t>known</a:t>
            </a:r>
            <a:r>
              <a:rPr lang="pl-PL" sz="2800" dirty="0"/>
              <a:t> </a:t>
            </a:r>
            <a:r>
              <a:rPr lang="pl-PL" sz="2800" dirty="0" err="1"/>
              <a:t>labels</a:t>
            </a:r>
            <a:r>
              <a:rPr lang="pl-P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9315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C89F0-0330-F511-2A13-2C6130649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6252368-CEA7-D35D-668B-63DFD1D9BDCE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04CC04D-1D4C-494A-C034-D4096FE9523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Silhouette </a:t>
            </a:r>
            <a:r>
              <a:rPr lang="pl-PL" cap="small" spc="300" dirty="0" err="1">
                <a:latin typeface="Cambria" panose="02040503050406030204" pitchFamily="18" charset="0"/>
              </a:rPr>
              <a:t>score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C9C39B4-8EC7-8B05-1532-658731E6C35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C9C39B4-8EC7-8B05-1532-658731E6C3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988B844-CAE7-70B1-3BAB-050AB748751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7C8A86D-3F9C-5286-155A-AFDFAEB8430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17E4E10-5806-8BAC-7150-31762E28F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D8A8B1E-C7A6-0AD7-1DA1-A62C2405023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4E91911-EC14-D617-7945-306FF5F65B5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C6D2ED3-EBD7-1A0C-66CA-9A0CCEEA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F00C11DC-7E98-F58F-8C2D-9E6470566D0E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6AF783F-DD59-CC84-4F76-06C21A39E474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E58EFA12-72D7-06CA-AB9B-43A62CF70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9FC4876A-6197-9B63-E1EE-745F3A24C1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5A66801B-0EEF-BE5F-6AA0-2EF01F4721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37AF2F22-E42A-5441-29FD-66CBB1FC98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8" name="Obraz 7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3257B975-EAC6-4496-292F-977F12E7422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33394" y="2558442"/>
            <a:ext cx="2710543" cy="1143000"/>
          </a:xfrm>
          <a:prstGeom prst="rect">
            <a:avLst/>
          </a:prstGeom>
        </p:spPr>
      </p:pic>
      <p:pic>
        <p:nvPicPr>
          <p:cNvPr id="10" name="Obraz 9" descr="Obraz zawierający Czcionka, biały, tekst, symbol&#10;&#10;Zawartość wygenerowana przez AI może być niepoprawna.">
            <a:extLst>
              <a:ext uri="{FF2B5EF4-FFF2-40B4-BE49-F238E27FC236}">
                <a16:creationId xmlns:a16="http://schemas.microsoft.com/office/drawing/2014/main" id="{8C38B578-6534-28AA-8E6E-3C7738796D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50116" y="5498078"/>
            <a:ext cx="1811638" cy="1031627"/>
          </a:xfrm>
          <a:prstGeom prst="rect">
            <a:avLst/>
          </a:prstGeom>
        </p:spPr>
      </p:pic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4AFCE66D-B032-081C-10B8-F0FF542B4487}"/>
              </a:ext>
            </a:extLst>
          </p:cNvPr>
          <p:cNvSpPr/>
          <p:nvPr/>
        </p:nvSpPr>
        <p:spPr>
          <a:xfrm>
            <a:off x="1850571" y="1344821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BCF5BEB9-36B2-934A-71F4-93617C796913}"/>
              </a:ext>
            </a:extLst>
          </p:cNvPr>
          <p:cNvSpPr txBox="1"/>
          <p:nvPr/>
        </p:nvSpPr>
        <p:spPr>
          <a:xfrm>
            <a:off x="1850571" y="1483553"/>
            <a:ext cx="9151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Measures</a:t>
            </a:r>
            <a:r>
              <a:rPr lang="pl-PL" sz="2800" dirty="0"/>
              <a:t> </a:t>
            </a:r>
            <a:r>
              <a:rPr lang="pl-PL" sz="2800" dirty="0" err="1"/>
              <a:t>how</a:t>
            </a:r>
            <a:r>
              <a:rPr lang="pl-PL" sz="2800" dirty="0"/>
              <a:t> </a:t>
            </a:r>
            <a:r>
              <a:rPr lang="pl-PL" sz="2800" dirty="0" err="1"/>
              <a:t>similar</a:t>
            </a:r>
            <a:r>
              <a:rPr lang="pl-PL" sz="2800" dirty="0"/>
              <a:t> </a:t>
            </a:r>
            <a:r>
              <a:rPr lang="pl-PL" sz="2800" dirty="0" err="1"/>
              <a:t>each</a:t>
            </a:r>
            <a:r>
              <a:rPr lang="pl-PL" sz="2800" dirty="0"/>
              <a:t> point </a:t>
            </a:r>
            <a:r>
              <a:rPr lang="pl-PL" sz="2800" dirty="0" err="1"/>
              <a:t>is</a:t>
            </a:r>
            <a:r>
              <a:rPr lang="pl-PL" sz="2800" dirty="0"/>
              <a:t> to </a:t>
            </a:r>
            <a:r>
              <a:rPr lang="pl-PL" sz="2800" dirty="0" err="1"/>
              <a:t>its</a:t>
            </a:r>
            <a:r>
              <a:rPr lang="pl-PL" sz="2800" dirty="0"/>
              <a:t> </a:t>
            </a:r>
            <a:r>
              <a:rPr lang="pl-PL" sz="2800" dirty="0" err="1"/>
              <a:t>own</a:t>
            </a:r>
            <a:r>
              <a:rPr lang="pl-PL" sz="2800" dirty="0"/>
              <a:t> </a:t>
            </a:r>
            <a:r>
              <a:rPr lang="pl-PL" sz="2800" dirty="0" err="1"/>
              <a:t>cluster</a:t>
            </a:r>
            <a:r>
              <a:rPr lang="pl-PL" sz="2800" dirty="0"/>
              <a:t> </a:t>
            </a:r>
            <a:r>
              <a:rPr lang="pl-PL" sz="2800" dirty="0" err="1"/>
              <a:t>compared</a:t>
            </a:r>
            <a:r>
              <a:rPr lang="pl-PL" sz="2800" dirty="0"/>
              <a:t> to </a:t>
            </a:r>
            <a:r>
              <a:rPr lang="pl-PL" sz="2800" dirty="0" err="1"/>
              <a:t>other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r>
              <a:rPr lang="pl-PL" sz="2800" dirty="0"/>
              <a:t>.</a:t>
            </a:r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D27CF11B-9F2C-222B-DB69-E6DD0A511968}"/>
              </a:ext>
            </a:extLst>
          </p:cNvPr>
          <p:cNvSpPr/>
          <p:nvPr/>
        </p:nvSpPr>
        <p:spPr>
          <a:xfrm>
            <a:off x="7082195" y="5636655"/>
            <a:ext cx="2711702" cy="7544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6F9AEFDA-BC6C-D5FF-F92B-E0B3AF6D7BF0}"/>
              </a:ext>
            </a:extLst>
          </p:cNvPr>
          <p:cNvSpPr txBox="1"/>
          <p:nvPr/>
        </p:nvSpPr>
        <p:spPr>
          <a:xfrm>
            <a:off x="7082195" y="5760118"/>
            <a:ext cx="2977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📊 </a:t>
            </a:r>
            <a:r>
              <a:rPr lang="pl-PL" sz="2800" dirty="0" err="1"/>
              <a:t>Overal</a:t>
            </a:r>
            <a:r>
              <a:rPr lang="pl-PL" sz="2800" dirty="0"/>
              <a:t> </a:t>
            </a:r>
            <a:r>
              <a:rPr lang="pl-PL" sz="2800" dirty="0" err="1"/>
              <a:t>score</a:t>
            </a:r>
            <a:endParaRPr lang="pl-PL" sz="2800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7BFA94D1-4FFB-CD5F-650C-62D46B4BF005}"/>
              </a:ext>
            </a:extLst>
          </p:cNvPr>
          <p:cNvSpPr/>
          <p:nvPr/>
        </p:nvSpPr>
        <p:spPr>
          <a:xfrm>
            <a:off x="1850571" y="3941667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8EFDBD16-2AE4-AB17-DA9F-7D3690BE3159}"/>
                  </a:ext>
                </a:extLst>
              </p:cNvPr>
              <p:cNvSpPr txBox="1"/>
              <p:nvPr/>
            </p:nvSpPr>
            <p:spPr>
              <a:xfrm>
                <a:off x="1941884" y="4084393"/>
                <a:ext cx="93848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mean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distance</a:t>
                </a:r>
                <a:r>
                  <a:rPr lang="pl-PL" sz="2800" dirty="0"/>
                  <a:t> of point </a:t>
                </a:r>
                <a14:m>
                  <m:oMath xmlns:m="http://schemas.openxmlformats.org/officeDocument/2006/math">
                    <m:r>
                      <a:rPr lang="pl-PL" sz="2800" i="1"/>
                      <m:t>𝑖</m:t>
                    </m:r>
                  </m:oMath>
                </a14:m>
                <a:r>
                  <a:rPr lang="pl-PL" sz="2800" dirty="0"/>
                  <a:t> to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in the same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.</a:t>
                </a:r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mean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dist</a:t>
                </a:r>
                <a:r>
                  <a:rPr lang="pl-PL" sz="2800" dirty="0"/>
                  <a:t>. from point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l-PL" sz="2800" dirty="0"/>
                  <a:t> to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in the </a:t>
                </a:r>
                <a:r>
                  <a:rPr lang="pl-PL" sz="2800" dirty="0" err="1"/>
                  <a:t>nearest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.</a:t>
                </a:r>
              </a:p>
            </p:txBody>
          </p:sp>
        </mc:Choice>
        <mc:Fallback>
          <p:sp>
            <p:nvSpPr>
              <p:cNvPr id="16" name="pole tekstowe 15">
                <a:extLst>
                  <a:ext uri="{FF2B5EF4-FFF2-40B4-BE49-F238E27FC236}">
                    <a16:creationId xmlns:a16="http://schemas.microsoft.com/office/drawing/2014/main" id="{8EFDBD16-2AE4-AB17-DA9F-7D3690BE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4" y="4084393"/>
                <a:ext cx="9384876" cy="954107"/>
              </a:xfrm>
              <a:prstGeom prst="rect">
                <a:avLst/>
              </a:prstGeom>
              <a:blipFill>
                <a:blip r:embed="rId18"/>
                <a:stretch>
                  <a:fillRect l="-1353" t="-6579" b="-171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5FFF89F9-F4DA-B3FA-9930-133F17F5F4D6}"/>
              </a:ext>
            </a:extLst>
          </p:cNvPr>
          <p:cNvSpPr/>
          <p:nvPr/>
        </p:nvSpPr>
        <p:spPr>
          <a:xfrm>
            <a:off x="1850571" y="5271319"/>
            <a:ext cx="5010672" cy="1522077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3CEAC196-6B74-83A8-2583-78F5D8AA2CA9}"/>
                  </a:ext>
                </a:extLst>
              </p:cNvPr>
              <p:cNvSpPr txBox="1"/>
              <p:nvPr/>
            </p:nvSpPr>
            <p:spPr>
              <a:xfrm>
                <a:off x="1941883" y="5414045"/>
                <a:ext cx="494998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well-clustered</a:t>
                </a:r>
                <a:endParaRPr lang="pl-PL" sz="2800" dirty="0"/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800" dirty="0"/>
                  <a:t>: on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boundary</a:t>
                </a:r>
                <a:endParaRPr lang="pl-PL" sz="2800" dirty="0"/>
              </a:p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&lt;0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possibly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misclassified</a:t>
                </a:r>
                <a:endParaRPr lang="pl-PL" sz="2800" dirty="0"/>
              </a:p>
            </p:txBody>
          </p:sp>
        </mc:Choice>
        <mc:Fallback>
          <p:sp>
            <p:nvSpPr>
              <p:cNvPr id="21" name="pole tekstowe 20">
                <a:extLst>
                  <a:ext uri="{FF2B5EF4-FFF2-40B4-BE49-F238E27FC236}">
                    <a16:creationId xmlns:a16="http://schemas.microsoft.com/office/drawing/2014/main" id="{3CEAC196-6B74-83A8-2583-78F5D8AA2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3" y="5414045"/>
                <a:ext cx="4949981" cy="1384995"/>
              </a:xfrm>
              <a:prstGeom prst="rect">
                <a:avLst/>
              </a:prstGeom>
              <a:blipFill>
                <a:blip r:embed="rId19"/>
                <a:stretch>
                  <a:fillRect l="-2564" t="-5455" b="-1181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56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C46197-EC47-E947-9801-7E445A771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1DD3D99-1E60-BF27-27E2-2FA7A63FE3C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E1760ACF-025E-5F9F-26D3-9287AD24DD3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Davis-</a:t>
            </a:r>
            <a:r>
              <a:rPr lang="pl-PL" cap="small" spc="300" dirty="0" err="1">
                <a:latin typeface="Cambria" panose="02040503050406030204" pitchFamily="18" charset="0"/>
              </a:rPr>
              <a:t>Bouldin</a:t>
            </a:r>
            <a:r>
              <a:rPr lang="pl-PL" cap="small" spc="300" dirty="0">
                <a:latin typeface="Cambria" panose="02040503050406030204" pitchFamily="18" charset="0"/>
              </a:rPr>
              <a:t> index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B804906-49CC-1B97-5603-62DBFCC56D0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B804906-49CC-1B97-5603-62DBFCC56D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19F9BB9-1310-3244-DBAA-3F24DA88421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759BAD9-2B09-3B77-66AC-E5B302676D1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A131EDE-EBAA-8537-CF58-50AD2974B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78650F1-52B9-799F-26C0-0BFD7B39138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2D0D0F5-A217-666B-512F-1A607C4E384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4B057B5-349E-70A2-2236-20DEAD4F7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F5584BC8-B329-8B98-6FFF-E62CAA3307DC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33CFFE27-C37C-A929-27D4-F9E64C8A8433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52BBC17E-32E4-5026-B46D-AE0112360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F41FB24F-4264-BC74-073A-6DC4F6C814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18832023-7833-F754-DCDB-DFEC7715D9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61D8A735-69B1-4F83-C89B-A4A6142BCA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ED69B3B6-F918-1055-A776-5C23BD094E8F}"/>
              </a:ext>
            </a:extLst>
          </p:cNvPr>
          <p:cNvSpPr/>
          <p:nvPr/>
        </p:nvSpPr>
        <p:spPr>
          <a:xfrm>
            <a:off x="1850571" y="1344821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7BC8BF0-5180-DCD7-3BA9-BBF782044B50}"/>
              </a:ext>
            </a:extLst>
          </p:cNvPr>
          <p:cNvSpPr txBox="1"/>
          <p:nvPr/>
        </p:nvSpPr>
        <p:spPr>
          <a:xfrm>
            <a:off x="1850571" y="1483553"/>
            <a:ext cx="9151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Average</a:t>
            </a:r>
            <a:r>
              <a:rPr lang="pl-PL" sz="2800" dirty="0"/>
              <a:t> “</a:t>
            </a:r>
            <a:r>
              <a:rPr lang="pl-PL" sz="2800" dirty="0" err="1"/>
              <a:t>similarity</a:t>
            </a:r>
            <a:r>
              <a:rPr lang="pl-PL" sz="2800" dirty="0"/>
              <a:t>”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r>
              <a:rPr lang="pl-PL" sz="2800" dirty="0"/>
              <a:t> — ratio of </a:t>
            </a:r>
            <a:r>
              <a:rPr lang="pl-PL" sz="2800" dirty="0" err="1"/>
              <a:t>within-cluster</a:t>
            </a:r>
            <a:r>
              <a:rPr lang="pl-PL" sz="2800" dirty="0"/>
              <a:t> </a:t>
            </a:r>
            <a:r>
              <a:rPr lang="pl-PL" sz="2800" dirty="0" err="1"/>
              <a:t>scatter</a:t>
            </a:r>
            <a:r>
              <a:rPr lang="pl-PL" sz="2800" dirty="0"/>
              <a:t> to </a:t>
            </a:r>
            <a:r>
              <a:rPr lang="pl-PL" sz="2800" dirty="0" err="1"/>
              <a:t>between-cluster</a:t>
            </a:r>
            <a:r>
              <a:rPr lang="pl-PL" sz="2800" dirty="0"/>
              <a:t> </a:t>
            </a:r>
            <a:r>
              <a:rPr lang="pl-PL" sz="2800" dirty="0" err="1"/>
              <a:t>separation</a:t>
            </a:r>
            <a:r>
              <a:rPr lang="pl-PL" sz="2800" dirty="0"/>
              <a:t>.</a:t>
            </a:r>
          </a:p>
        </p:txBody>
      </p: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1172E5D2-9309-9113-1CCF-B9E3CAEEDA59}"/>
              </a:ext>
            </a:extLst>
          </p:cNvPr>
          <p:cNvSpPr/>
          <p:nvPr/>
        </p:nvSpPr>
        <p:spPr>
          <a:xfrm>
            <a:off x="1850571" y="3941667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BCABF86C-288C-4EC0-FEA2-DCE05C59C426}"/>
                  </a:ext>
                </a:extLst>
              </p:cNvPr>
              <p:cNvSpPr txBox="1"/>
              <p:nvPr/>
            </p:nvSpPr>
            <p:spPr>
              <a:xfrm>
                <a:off x="1941884" y="4084393"/>
                <a:ext cx="9384876" cy="988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average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distance</a:t>
                </a:r>
                <a:r>
                  <a:rPr lang="pl-PL" sz="2800" dirty="0"/>
                  <a:t> of </a:t>
                </a:r>
                <a:r>
                  <a:rPr lang="pl-PL" sz="2800" dirty="0" err="1"/>
                  <a:t>points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𝑖</m:t>
                    </m:r>
                  </m:oMath>
                </a14:m>
                <a:r>
                  <a:rPr lang="pl-PL" sz="2800" dirty="0"/>
                  <a:t> to </a:t>
                </a:r>
                <a:r>
                  <a:rPr lang="pl-PL" sz="2800" dirty="0" err="1"/>
                  <a:t>its</a:t>
                </a:r>
                <a:r>
                  <a:rPr lang="pl-PL" sz="2800" dirty="0"/>
                  <a:t> centroid.</a:t>
                </a:r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distance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between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centroids</a:t>
                </a:r>
                <a:r>
                  <a:rPr lang="pl-PL" sz="2800" dirty="0"/>
                  <a:t> of </a:t>
                </a:r>
                <a:r>
                  <a:rPr lang="pl-PL" sz="2800" dirty="0" err="1"/>
                  <a:t>clusters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𝑖</m:t>
                    </m:r>
                  </m:oMath>
                </a14:m>
                <a:r>
                  <a:rPr lang="pl-PL" sz="2800" dirty="0"/>
                  <a:t> and </a:t>
                </a:r>
                <a14:m>
                  <m:oMath xmlns:m="http://schemas.openxmlformats.org/officeDocument/2006/math">
                    <m:r>
                      <a:rPr lang="pl-PL" sz="2800" i="1"/>
                      <m:t>𝑗</m:t>
                    </m:r>
                  </m:oMath>
                </a14:m>
                <a:r>
                  <a:rPr lang="pl-PL" sz="2800" dirty="0"/>
                  <a:t>.</a:t>
                </a:r>
              </a:p>
            </p:txBody>
          </p:sp>
        </mc:Choice>
        <mc:Fallback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BCABF86C-288C-4EC0-FEA2-DCE05C59C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4" y="4084393"/>
                <a:ext cx="9384876" cy="988797"/>
              </a:xfrm>
              <a:prstGeom prst="rect">
                <a:avLst/>
              </a:prstGeom>
              <a:blipFill>
                <a:blip r:embed="rId16"/>
                <a:stretch>
                  <a:fillRect l="-1353" t="-6329" b="-1392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67457379-9C1F-3E82-9C3E-219887771355}"/>
              </a:ext>
            </a:extLst>
          </p:cNvPr>
          <p:cNvSpPr/>
          <p:nvPr/>
        </p:nvSpPr>
        <p:spPr>
          <a:xfrm>
            <a:off x="4214392" y="5376300"/>
            <a:ext cx="5503540" cy="1233683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7AD004BF-2C2B-EF33-441C-C31601BBD2E9}"/>
              </a:ext>
            </a:extLst>
          </p:cNvPr>
          <p:cNvSpPr txBox="1"/>
          <p:nvPr/>
        </p:nvSpPr>
        <p:spPr>
          <a:xfrm>
            <a:off x="4305704" y="5519026"/>
            <a:ext cx="59861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🎯 </a:t>
            </a:r>
            <a:r>
              <a:rPr lang="pl-PL" sz="2800" b="1" dirty="0"/>
              <a:t>Lower DBI</a:t>
            </a:r>
            <a:r>
              <a:rPr lang="pl-PL" sz="2800" dirty="0"/>
              <a:t> → </a:t>
            </a:r>
            <a:r>
              <a:rPr lang="pl-PL" sz="2800" dirty="0" err="1"/>
              <a:t>better</a:t>
            </a:r>
            <a:r>
              <a:rPr lang="pl-PL" sz="2800" dirty="0"/>
              <a:t> </a:t>
            </a:r>
            <a:r>
              <a:rPr lang="pl-PL" sz="2800" dirty="0" err="1"/>
              <a:t>clustering</a:t>
            </a:r>
            <a:r>
              <a:rPr lang="pl-PL" sz="2800" dirty="0"/>
              <a:t> (compact, </a:t>
            </a:r>
            <a:r>
              <a:rPr lang="pl-PL" sz="2800" dirty="0" err="1"/>
              <a:t>well-separated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r>
              <a:rPr lang="pl-PL" sz="2800" dirty="0"/>
              <a:t>)</a:t>
            </a:r>
          </a:p>
        </p:txBody>
      </p:sp>
      <p:pic>
        <p:nvPicPr>
          <p:cNvPr id="20" name="Obraz 19" descr="Obraz zawierający Czcionka, biały, tekst, diagram&#10;&#10;Zawartość wygenerowana przez AI może być niepoprawna.">
            <a:extLst>
              <a:ext uri="{FF2B5EF4-FFF2-40B4-BE49-F238E27FC236}">
                <a16:creationId xmlns:a16="http://schemas.microsoft.com/office/drawing/2014/main" id="{1E7D0327-31A3-AAD2-B951-5EC4B3A4B2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6913" y="2605040"/>
            <a:ext cx="3265656" cy="111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0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AA131-323B-6288-DC6F-5A51BD4DD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178C5DD5-BF0D-8F20-BA33-980C97C6AA28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57F85354-7B4E-EB8D-5EAD-24FBBB19AD8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Biological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motivation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8B91F0C4-CEDF-33A4-D9CF-9B2C636719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8B91F0C4-CEDF-33A4-D9CF-9B2C636719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9CE38280-D51B-8D6C-8C43-242F671F9FDF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9206C5E-438D-6054-47A4-FB40FF4AF2E7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811F3BE7-7EFE-E933-F410-6B7B02E95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Prostokąt zaokrąglony 72">
            <a:extLst>
              <a:ext uri="{FF2B5EF4-FFF2-40B4-BE49-F238E27FC236}">
                <a16:creationId xmlns:a16="http://schemas.microsoft.com/office/drawing/2014/main" id="{88AF8C05-4BDF-AF63-5628-1AD9AA0E7790}"/>
              </a:ext>
            </a:extLst>
          </p:cNvPr>
          <p:cNvSpPr/>
          <p:nvPr/>
        </p:nvSpPr>
        <p:spPr>
          <a:xfrm>
            <a:off x="1742736" y="144109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56F11C8-880B-D2E7-000E-038B4D863476}"/>
              </a:ext>
            </a:extLst>
          </p:cNvPr>
          <p:cNvSpPr txBox="1"/>
          <p:nvPr/>
        </p:nvSpPr>
        <p:spPr>
          <a:xfrm>
            <a:off x="1742737" y="166882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♋	Clustering </a:t>
            </a:r>
            <a:r>
              <a:rPr lang="pl-PL" sz="2800" dirty="0" err="1"/>
              <a:t>cancer</a:t>
            </a:r>
            <a:r>
              <a:rPr lang="pl-PL" sz="2800" dirty="0"/>
              <a:t> </a:t>
            </a:r>
            <a:r>
              <a:rPr lang="pl-PL" sz="2800" dirty="0" err="1"/>
              <a:t>types</a:t>
            </a:r>
            <a:r>
              <a:rPr lang="pl-PL" sz="2800" dirty="0"/>
              <a:t> </a:t>
            </a:r>
          </a:p>
        </p:txBody>
      </p:sp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96322E93-27AB-31F0-3F34-093709947E3D}"/>
              </a:ext>
            </a:extLst>
          </p:cNvPr>
          <p:cNvSpPr/>
          <p:nvPr/>
        </p:nvSpPr>
        <p:spPr>
          <a:xfrm>
            <a:off x="1742736" y="267045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31920E9-5E96-9865-C9E2-BF352A922189}"/>
              </a:ext>
            </a:extLst>
          </p:cNvPr>
          <p:cNvSpPr txBox="1"/>
          <p:nvPr/>
        </p:nvSpPr>
        <p:spPr>
          <a:xfrm>
            <a:off x="1742737" y="289818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⚙️	</a:t>
            </a:r>
            <a:r>
              <a:rPr lang="pl-PL" sz="2800" dirty="0" err="1"/>
              <a:t>Detecting</a:t>
            </a:r>
            <a:r>
              <a:rPr lang="pl-PL" sz="2800" dirty="0"/>
              <a:t> </a:t>
            </a:r>
            <a:r>
              <a:rPr lang="pl-PL" sz="2800" dirty="0" err="1"/>
              <a:t>batch</a:t>
            </a:r>
            <a:r>
              <a:rPr lang="pl-PL" sz="2800" dirty="0"/>
              <a:t> </a:t>
            </a:r>
            <a:r>
              <a:rPr lang="pl-PL" sz="2800" dirty="0" err="1"/>
              <a:t>effects</a:t>
            </a:r>
            <a:endParaRPr lang="pl-PL" sz="2800" dirty="0"/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25788554-81C2-8AC6-1F63-3C1FA50AC3B9}"/>
              </a:ext>
            </a:extLst>
          </p:cNvPr>
          <p:cNvSpPr/>
          <p:nvPr/>
        </p:nvSpPr>
        <p:spPr>
          <a:xfrm>
            <a:off x="1742736" y="389981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FECCEB5-BF21-8552-1549-0EF6E51B9D0B}"/>
              </a:ext>
            </a:extLst>
          </p:cNvPr>
          <p:cNvSpPr txBox="1"/>
          <p:nvPr/>
        </p:nvSpPr>
        <p:spPr>
          <a:xfrm>
            <a:off x="1742737" y="412754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📊	</a:t>
            </a:r>
            <a:r>
              <a:rPr lang="pl-PL" sz="2800" dirty="0" err="1"/>
              <a:t>Detecting</a:t>
            </a:r>
            <a:r>
              <a:rPr lang="pl-PL" sz="2800" dirty="0"/>
              <a:t> </a:t>
            </a:r>
            <a:r>
              <a:rPr lang="pl-PL" sz="2800" dirty="0" err="1"/>
              <a:t>outliers</a:t>
            </a:r>
            <a:endParaRPr lang="pl-PL" sz="2800" dirty="0"/>
          </a:p>
        </p:txBody>
      </p:sp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D6098F15-6424-B925-ACEC-CE305B1B1217}"/>
              </a:ext>
            </a:extLst>
          </p:cNvPr>
          <p:cNvSpPr/>
          <p:nvPr/>
        </p:nvSpPr>
        <p:spPr>
          <a:xfrm>
            <a:off x="1742736" y="5154006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A95CFE5-0040-71D8-0934-889A80ABD6D4}"/>
              </a:ext>
            </a:extLst>
          </p:cNvPr>
          <p:cNvSpPr txBox="1"/>
          <p:nvPr/>
        </p:nvSpPr>
        <p:spPr>
          <a:xfrm>
            <a:off x="1742737" y="5381737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🧫	</a:t>
            </a:r>
            <a:r>
              <a:rPr lang="pl-PL" sz="2800" dirty="0" err="1"/>
              <a:t>Comparing</a:t>
            </a:r>
            <a:r>
              <a:rPr lang="pl-PL" sz="2800" dirty="0"/>
              <a:t> </a:t>
            </a:r>
            <a:r>
              <a:rPr lang="pl-PL" sz="2800" dirty="0" err="1"/>
              <a:t>tissues</a:t>
            </a:r>
            <a:endParaRPr lang="pl-PL" sz="2800" dirty="0"/>
          </a:p>
        </p:txBody>
      </p:sp>
      <p:sp>
        <p:nvSpPr>
          <p:cNvPr id="19" name="Prostokąt zaokrąglony 18">
            <a:extLst>
              <a:ext uri="{FF2B5EF4-FFF2-40B4-BE49-F238E27FC236}">
                <a16:creationId xmlns:a16="http://schemas.microsoft.com/office/drawing/2014/main" id="{760F5B50-4C3A-AC57-A776-34404C0E2B0D}"/>
              </a:ext>
            </a:extLst>
          </p:cNvPr>
          <p:cNvSpPr/>
          <p:nvPr/>
        </p:nvSpPr>
        <p:spPr>
          <a:xfrm>
            <a:off x="7066904" y="144109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25EFE991-83CA-8735-E7FD-F41E91711F48}"/>
              </a:ext>
            </a:extLst>
          </p:cNvPr>
          <p:cNvSpPr txBox="1"/>
          <p:nvPr/>
        </p:nvSpPr>
        <p:spPr>
          <a:xfrm>
            <a:off x="7066905" y="166882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🧪	</a:t>
            </a:r>
            <a:r>
              <a:rPr lang="pl-PL" sz="2800" dirty="0" err="1"/>
              <a:t>Comparing</a:t>
            </a:r>
            <a:r>
              <a:rPr lang="pl-PL" sz="2800" dirty="0"/>
              <a:t> </a:t>
            </a:r>
            <a:r>
              <a:rPr lang="pl-PL" sz="2800" dirty="0" err="1"/>
              <a:t>drug</a:t>
            </a:r>
            <a:r>
              <a:rPr lang="pl-PL" sz="2800" dirty="0"/>
              <a:t> </a:t>
            </a:r>
            <a:r>
              <a:rPr lang="pl-PL" sz="2800" dirty="0" err="1"/>
              <a:t>effects</a:t>
            </a:r>
            <a:endParaRPr lang="pl-PL" sz="2800" dirty="0"/>
          </a:p>
        </p:txBody>
      </p:sp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2D7C6557-2177-3A70-4066-43437CC69402}"/>
              </a:ext>
            </a:extLst>
          </p:cNvPr>
          <p:cNvSpPr/>
          <p:nvPr/>
        </p:nvSpPr>
        <p:spPr>
          <a:xfrm>
            <a:off x="7066904" y="2776189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DAB4E695-0506-C415-0B5A-62F866DF1C99}"/>
              </a:ext>
            </a:extLst>
          </p:cNvPr>
          <p:cNvSpPr txBox="1"/>
          <p:nvPr/>
        </p:nvSpPr>
        <p:spPr>
          <a:xfrm>
            <a:off x="7066905" y="3003920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🧍‍♀️	</a:t>
            </a:r>
            <a:r>
              <a:rPr lang="pl-PL" sz="2800" dirty="0" err="1"/>
              <a:t>Genome</a:t>
            </a:r>
            <a:r>
              <a:rPr lang="pl-PL" sz="2800" dirty="0"/>
              <a:t> </a:t>
            </a:r>
            <a:r>
              <a:rPr lang="pl-PL" sz="2800" dirty="0" err="1"/>
              <a:t>diversity</a:t>
            </a:r>
            <a:endParaRPr lang="pl-PL" sz="2800" dirty="0"/>
          </a:p>
        </p:txBody>
      </p: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DC7F8B61-A7D8-419F-D5B0-A8B56E289FBD}"/>
              </a:ext>
            </a:extLst>
          </p:cNvPr>
          <p:cNvSpPr/>
          <p:nvPr/>
        </p:nvSpPr>
        <p:spPr>
          <a:xfrm>
            <a:off x="7066904" y="3918320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6098A0AC-E7D2-A5F6-EA47-C5CFD8B0C5EE}"/>
              </a:ext>
            </a:extLst>
          </p:cNvPr>
          <p:cNvSpPr txBox="1"/>
          <p:nvPr/>
        </p:nvSpPr>
        <p:spPr>
          <a:xfrm>
            <a:off x="7066905" y="4146051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🧠	</a:t>
            </a:r>
            <a:r>
              <a:rPr lang="pl-PL" sz="2800" dirty="0" err="1"/>
              <a:t>Epigenetic</a:t>
            </a:r>
            <a:r>
              <a:rPr lang="pl-PL" sz="2800" dirty="0"/>
              <a:t> </a:t>
            </a:r>
            <a:r>
              <a:rPr lang="pl-PL" sz="2800" dirty="0" err="1"/>
              <a:t>patterns</a:t>
            </a:r>
            <a:endParaRPr lang="pl-PL" sz="2800" dirty="0"/>
          </a:p>
        </p:txBody>
      </p:sp>
      <p:sp>
        <p:nvSpPr>
          <p:cNvPr id="27" name="Prostokąt zaokrąglony 26">
            <a:extLst>
              <a:ext uri="{FF2B5EF4-FFF2-40B4-BE49-F238E27FC236}">
                <a16:creationId xmlns:a16="http://schemas.microsoft.com/office/drawing/2014/main" id="{FBC17AC6-3FEF-667C-3CFE-6B45B365F77F}"/>
              </a:ext>
            </a:extLst>
          </p:cNvPr>
          <p:cNvSpPr/>
          <p:nvPr/>
        </p:nvSpPr>
        <p:spPr>
          <a:xfrm>
            <a:off x="7066904" y="5060451"/>
            <a:ext cx="4582560" cy="9354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BCCB2F2D-B311-2B5F-5A26-8ECEBB21A199}"/>
              </a:ext>
            </a:extLst>
          </p:cNvPr>
          <p:cNvSpPr txBox="1"/>
          <p:nvPr/>
        </p:nvSpPr>
        <p:spPr>
          <a:xfrm>
            <a:off x="7066905" y="5288182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🧩	Multi-</a:t>
            </a:r>
            <a:r>
              <a:rPr lang="pl-PL" sz="2800" dirty="0" err="1"/>
              <a:t>omics</a:t>
            </a:r>
            <a:r>
              <a:rPr lang="pl-PL" sz="2800" dirty="0"/>
              <a:t> </a:t>
            </a:r>
            <a:r>
              <a:rPr lang="pl-PL" sz="2800" dirty="0" err="1"/>
              <a:t>integration</a:t>
            </a:r>
            <a:endParaRPr lang="pl-PL" sz="2800" dirty="0"/>
          </a:p>
        </p:txBody>
      </p: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2C501096-10F5-223B-1F8C-E0F3FEC445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0" name="Grafika 29" descr="Kształty podstawowe z wypełnieniem pełnym">
            <a:extLst>
              <a:ext uri="{FF2B5EF4-FFF2-40B4-BE49-F238E27FC236}">
                <a16:creationId xmlns:a16="http://schemas.microsoft.com/office/drawing/2014/main" id="{2CD59FDE-24C7-8E40-1F08-A9D4C37F3E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34314B4E-F482-6A40-8871-6848DE9F47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2" name="Grafika 31" descr="DNA z wypełnieniem pełnym">
            <a:extLst>
              <a:ext uri="{FF2B5EF4-FFF2-40B4-BE49-F238E27FC236}">
                <a16:creationId xmlns:a16="http://schemas.microsoft.com/office/drawing/2014/main" id="{8DD8B129-E750-D50C-B85A-EF1AB16267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36" name="Grupa 35">
            <a:extLst>
              <a:ext uri="{FF2B5EF4-FFF2-40B4-BE49-F238E27FC236}">
                <a16:creationId xmlns:a16="http://schemas.microsoft.com/office/drawing/2014/main" id="{7CC7A081-D022-9BC5-794F-E9F0E9B2015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B2F75F4B-F24D-B064-1279-00637FF767E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2" name="Grafika 41" descr="Wyjście z wypełnieniem pełnym">
              <a:extLst>
                <a:ext uri="{FF2B5EF4-FFF2-40B4-BE49-F238E27FC236}">
                  <a16:creationId xmlns:a16="http://schemas.microsoft.com/office/drawing/2014/main" id="{9008982D-5CAD-BA9E-3152-8D2E79D37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041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758C1-D66A-4C4D-A6EB-055A5F26D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EBCC7BD-CE5C-06AB-268E-10297CB2419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B2BC6705-CAB3-D734-8331-9443D179995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Adjusted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Rand</a:t>
            </a:r>
            <a:r>
              <a:rPr lang="pl-PL" cap="small" spc="300" dirty="0">
                <a:latin typeface="Cambria" panose="02040503050406030204" pitchFamily="18" charset="0"/>
              </a:rPr>
              <a:t> Index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BFD36B7-F934-8694-D874-FD048022AD5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BFD36B7-F934-8694-D874-FD048022AD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ED919C39-1711-A4CF-8793-757872782C5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24B3D87-8DE9-46CC-7D4E-3F044A56726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A22FE03-D27D-DE09-74E3-272426F98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390E8EC-0704-FC59-FFCC-99B5983632D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54D6FDC-9B9C-0AA2-A688-8C01DF86CDE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1500218-688E-ABFD-8939-85027AF7A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8C1641C-622A-F376-B50A-8A63F811F3DF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118E200-9FF4-A330-C3A2-0A8A849B1074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B0291A16-180A-FEB8-C1F4-FB4C77884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2D194A46-366D-A043-357A-F30F3154E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7F8CFE58-9438-6E28-8250-E75B0F01E5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4BF6D36C-F2E7-A389-2DE1-E9B78EB5A0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4A9946D5-C9F6-5FBF-3088-42EDB7CD1214}"/>
              </a:ext>
            </a:extLst>
          </p:cNvPr>
          <p:cNvSpPr/>
          <p:nvPr/>
        </p:nvSpPr>
        <p:spPr>
          <a:xfrm>
            <a:off x="1850571" y="1344821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3945133-F300-D5E5-E573-F2A2F5D5EDA3}"/>
              </a:ext>
            </a:extLst>
          </p:cNvPr>
          <p:cNvSpPr txBox="1"/>
          <p:nvPr/>
        </p:nvSpPr>
        <p:spPr>
          <a:xfrm>
            <a:off x="1850571" y="1483553"/>
            <a:ext cx="9151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Measures</a:t>
            </a:r>
            <a:r>
              <a:rPr lang="pl-PL" sz="2800" dirty="0"/>
              <a:t> </a:t>
            </a:r>
            <a:r>
              <a:rPr lang="pl-PL" sz="2800" dirty="0" err="1"/>
              <a:t>similarity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predicted</a:t>
            </a:r>
            <a:r>
              <a:rPr lang="pl-PL" sz="2800" dirty="0"/>
              <a:t> </a:t>
            </a:r>
            <a:r>
              <a:rPr lang="pl-PL" sz="2800" dirty="0" err="1"/>
              <a:t>clusters</a:t>
            </a:r>
            <a:r>
              <a:rPr lang="pl-PL" sz="2800" dirty="0"/>
              <a:t> and </a:t>
            </a:r>
            <a:r>
              <a:rPr lang="pl-PL" sz="2800" dirty="0" err="1"/>
              <a:t>ground</a:t>
            </a:r>
            <a:r>
              <a:rPr lang="pl-PL" sz="2800" dirty="0"/>
              <a:t> </a:t>
            </a:r>
            <a:r>
              <a:rPr lang="pl-PL" sz="2800" dirty="0" err="1"/>
              <a:t>truth</a:t>
            </a:r>
            <a:r>
              <a:rPr lang="pl-PL" sz="2800" dirty="0"/>
              <a:t> </a:t>
            </a:r>
            <a:r>
              <a:rPr lang="pl-PL" sz="2800" dirty="0" err="1"/>
              <a:t>labels</a:t>
            </a:r>
            <a:r>
              <a:rPr lang="pl-PL" sz="2800" dirty="0"/>
              <a:t>, </a:t>
            </a:r>
            <a:r>
              <a:rPr lang="pl-PL" sz="2800" dirty="0" err="1"/>
              <a:t>adjusted</a:t>
            </a:r>
            <a:r>
              <a:rPr lang="pl-PL" sz="2800" dirty="0"/>
              <a:t> for </a:t>
            </a:r>
            <a:r>
              <a:rPr lang="pl-PL" sz="2800" dirty="0" err="1"/>
              <a:t>random</a:t>
            </a:r>
            <a:r>
              <a:rPr lang="pl-PL" sz="2800" dirty="0"/>
              <a:t> </a:t>
            </a:r>
            <a:r>
              <a:rPr lang="pl-PL" sz="2800" dirty="0" err="1"/>
              <a:t>chance</a:t>
            </a:r>
            <a:r>
              <a:rPr lang="pl-PL" sz="2800" dirty="0"/>
              <a:t>.</a:t>
            </a:r>
          </a:p>
        </p:txBody>
      </p: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0E387C0C-B69D-5968-ED55-9B34BD79206C}"/>
              </a:ext>
            </a:extLst>
          </p:cNvPr>
          <p:cNvSpPr/>
          <p:nvPr/>
        </p:nvSpPr>
        <p:spPr>
          <a:xfrm>
            <a:off x="1850571" y="3941667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01E2A78-947F-4F68-12AB-6C6C4A1396B7}"/>
                  </a:ext>
                </a:extLst>
              </p:cNvPr>
              <p:cNvSpPr txBox="1"/>
              <p:nvPr/>
            </p:nvSpPr>
            <p:spPr>
              <a:xfrm>
                <a:off x="1941884" y="4084393"/>
                <a:ext cx="93848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𝑅𝐼</m:t>
                    </m:r>
                  </m:oMath>
                </a14:m>
                <a:r>
                  <a:rPr lang="pl-PL" sz="2800" dirty="0"/>
                  <a:t> – </a:t>
                </a:r>
                <a:r>
                  <a:rPr lang="pl-PL" sz="2800" dirty="0" err="1"/>
                  <a:t>agreement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pairs</a:t>
                </a:r>
                <a:r>
                  <a:rPr lang="pl-PL" sz="2800" dirty="0"/>
                  <a:t> in same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both</a:t>
                </a:r>
                <a:r>
                  <a:rPr lang="pl-PL" sz="2800" dirty="0"/>
                  <a:t> </a:t>
                </a:r>
                <a:r>
                  <a:rPr lang="pl-PL" sz="2800" dirty="0" err="1"/>
                  <a:t>labelings</a:t>
                </a:r>
                <a:r>
                  <a:rPr lang="pl-PL" sz="2800" dirty="0"/>
                  <a:t> +  </a:t>
                </a:r>
              </a:p>
              <a:p>
                <a:r>
                  <a:rPr lang="pl-PL" sz="2800" dirty="0" err="1"/>
                  <a:t>pairs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different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clusters</a:t>
                </a:r>
                <a:r>
                  <a:rPr lang="pl-PL" sz="2800" dirty="0"/>
                  <a:t> in </a:t>
                </a:r>
                <a:r>
                  <a:rPr lang="pl-PL" sz="2800" dirty="0" err="1"/>
                  <a:t>both</a:t>
                </a:r>
                <a:r>
                  <a:rPr lang="pl-PL" sz="2800" dirty="0"/>
                  <a:t> </a:t>
                </a:r>
                <a:r>
                  <a:rPr lang="pl-PL" sz="2800" dirty="0" err="1"/>
                  <a:t>labelings</a:t>
                </a:r>
                <a:endParaRPr lang="pl-PL" sz="2800" dirty="0"/>
              </a:p>
            </p:txBody>
          </p:sp>
        </mc:Choice>
        <mc:Fallback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501E2A78-947F-4F68-12AB-6C6C4A139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4" y="4084393"/>
                <a:ext cx="9384876" cy="954107"/>
              </a:xfrm>
              <a:prstGeom prst="rect">
                <a:avLst/>
              </a:prstGeom>
              <a:blipFill>
                <a:blip r:embed="rId16"/>
                <a:stretch>
                  <a:fillRect l="-1353" t="-6579" b="-171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143D31C1-681B-CB0E-7901-C489921A34C5}"/>
              </a:ext>
            </a:extLst>
          </p:cNvPr>
          <p:cNvSpPr/>
          <p:nvPr/>
        </p:nvSpPr>
        <p:spPr>
          <a:xfrm>
            <a:off x="4214391" y="5227393"/>
            <a:ext cx="5357625" cy="1522077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C23B0ABB-C51D-FDF6-8BE5-8F4D4490628E}"/>
                  </a:ext>
                </a:extLst>
              </p:cNvPr>
              <p:cNvSpPr txBox="1"/>
              <p:nvPr/>
            </p:nvSpPr>
            <p:spPr>
              <a:xfrm>
                <a:off x="4305704" y="5370119"/>
                <a:ext cx="514031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𝐴𝑅𝐼</m:t>
                    </m:r>
                    <m:r>
                      <a:rPr lang="pl-P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well-clustered</a:t>
                </a:r>
                <a:endParaRPr lang="pl-PL" sz="2800" dirty="0"/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𝐴𝑅𝐼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800" dirty="0"/>
                  <a:t>: on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boundary</a:t>
                </a:r>
                <a:endParaRPr lang="pl-PL" sz="2800" dirty="0"/>
              </a:p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𝐴𝑅𝐼</m:t>
                    </m:r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&lt;0 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possibly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misclassified</a:t>
                </a:r>
                <a:endParaRPr lang="pl-PL" sz="2800" dirty="0"/>
              </a:p>
            </p:txBody>
          </p:sp>
        </mc:Choice>
        <mc:Fallback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C23B0ABB-C51D-FDF6-8BE5-8F4D44906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704" y="5370119"/>
                <a:ext cx="5140312" cy="1384995"/>
              </a:xfrm>
              <a:prstGeom prst="rect">
                <a:avLst/>
              </a:prstGeom>
              <a:blipFill>
                <a:blip r:embed="rId17"/>
                <a:stretch>
                  <a:fillRect l="-2463" t="-4545" r="-2217" b="-1181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Obraz 19" descr="Obraz zawierający tekst, Czcionka, biały, numer&#10;&#10;Zawartość wygenerowana przez AI może być niepoprawna.">
            <a:extLst>
              <a:ext uri="{FF2B5EF4-FFF2-40B4-BE49-F238E27FC236}">
                <a16:creationId xmlns:a16="http://schemas.microsoft.com/office/drawing/2014/main" id="{4A7AEEA1-B57C-4EF6-B13B-40F56371BF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42029" y="2611284"/>
            <a:ext cx="3768808" cy="11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83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CD9C7-EC7D-190B-58CE-AAF9A90D6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B9C328C-4C04-0915-4E88-87C821D3E25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2BFF30D4-4F63-1B27-5700-A1E5ECDD048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Mutual </a:t>
            </a:r>
            <a:r>
              <a:rPr lang="pl-PL" cap="small" spc="300" dirty="0" err="1">
                <a:latin typeface="Cambria" panose="02040503050406030204" pitchFamily="18" charset="0"/>
              </a:rPr>
              <a:t>information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52648AD-3FCA-7224-9EAF-8624CB87F6B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52648AD-3FCA-7224-9EAF-8624CB87F6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8344835-3896-C17A-C56E-049197F417A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727B6DB-BF9B-1D0A-ED29-16FB2B88996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2BC886A-A119-8B90-8D13-29497CD29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B057F84-ECF3-A98B-201D-3F32E2D7966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401D71F-3668-8CAD-38DA-319D87F5A57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63A8060-DAAC-F26C-C632-7FD773E79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19BF39A-5E31-AC66-C2D6-1C6EC6783459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7543135-16C4-2D86-20D9-B20E9A98ADB3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2DDD8183-09A3-ED71-8D58-9BAE40DF1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BEB057C5-E2EB-AA98-8931-E5F9D40C63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7778B38A-2CB9-E88E-CB34-48FF8FF554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7C836C51-E116-B341-21E4-54A3CC18C5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0D5AFA14-E11C-0298-20E2-F591076C7442}"/>
              </a:ext>
            </a:extLst>
          </p:cNvPr>
          <p:cNvSpPr/>
          <p:nvPr/>
        </p:nvSpPr>
        <p:spPr>
          <a:xfrm>
            <a:off x="1850571" y="1344821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87266FA0-E7A4-1169-4A0F-38214AB7D365}"/>
                  </a:ext>
                </a:extLst>
              </p:cNvPr>
              <p:cNvSpPr txBox="1"/>
              <p:nvPr/>
            </p:nvSpPr>
            <p:spPr>
              <a:xfrm>
                <a:off x="1850571" y="1483553"/>
                <a:ext cx="915172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💡 </a:t>
                </a:r>
                <a:r>
                  <a:rPr lang="pl-PL" sz="2800" dirty="0" err="1"/>
                  <a:t>Measures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shared</a:t>
                </a:r>
                <a:r>
                  <a:rPr lang="pl-PL" sz="2800" dirty="0"/>
                  <a:t> </a:t>
                </a:r>
                <a:r>
                  <a:rPr lang="pl-PL" sz="2800" dirty="0" err="1"/>
                  <a:t>information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between</a:t>
                </a:r>
                <a:r>
                  <a:rPr lang="pl-PL" sz="2800" dirty="0"/>
                  <a:t> </a:t>
                </a:r>
                <a:r>
                  <a:rPr lang="pl-PL" sz="2800" dirty="0" err="1"/>
                  <a:t>predicted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clusters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pl-PL" sz="2800" dirty="0"/>
                  <a:t> and </a:t>
                </a:r>
                <a:r>
                  <a:rPr lang="pl-PL" sz="2800" dirty="0" err="1"/>
                  <a:t>true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labels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l-PL" sz="2800" dirty="0"/>
                  <a:t>.</a:t>
                </a:r>
              </a:p>
            </p:txBody>
          </p:sp>
        </mc:Choice>
        <mc:Fallback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87266FA0-E7A4-1169-4A0F-38214AB7D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571" y="1483553"/>
                <a:ext cx="9151725" cy="954107"/>
              </a:xfrm>
              <a:prstGeom prst="rect">
                <a:avLst/>
              </a:prstGeom>
              <a:blipFill>
                <a:blip r:embed="rId16"/>
                <a:stretch>
                  <a:fillRect l="-1385" t="-6579" b="-171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A2A3E12A-DBB8-9DAF-4F05-EDC40E42FD38}"/>
              </a:ext>
            </a:extLst>
          </p:cNvPr>
          <p:cNvSpPr/>
          <p:nvPr/>
        </p:nvSpPr>
        <p:spPr>
          <a:xfrm>
            <a:off x="1850571" y="3941667"/>
            <a:ext cx="9476190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48706173-B98A-A667-6D24-68F0C7B14FB8}"/>
                  </a:ext>
                </a:extLst>
              </p:cNvPr>
              <p:cNvSpPr txBox="1"/>
              <p:nvPr/>
            </p:nvSpPr>
            <p:spPr>
              <a:xfrm>
                <a:off x="1941884" y="4084393"/>
                <a:ext cx="9384876" cy="1023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l-PL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800" dirty="0"/>
                  <a:t> = joint </a:t>
                </a:r>
                <a:r>
                  <a:rPr lang="pl-PL" sz="2800" dirty="0" err="1"/>
                  <a:t>probability</a:t>
                </a:r>
                <a:r>
                  <a:rPr lang="pl-PL" sz="2800" dirty="0"/>
                  <a:t> of </a:t>
                </a:r>
                <a:r>
                  <a:rPr lang="pl-PL" sz="2800" dirty="0" err="1"/>
                  <a:t>cluster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l-PL" sz="2800" dirty="0"/>
                  <a:t> and </a:t>
                </a:r>
                <a:r>
                  <a:rPr lang="pl-PL" sz="2800" dirty="0" err="1"/>
                  <a:t>true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class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pl-PL" sz="2800" dirty="0"/>
                  <a:t>.</a:t>
                </a:r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l-PL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marginal</a:t>
                </a:r>
                <a:r>
                  <a:rPr lang="pl-PL" sz="2800" dirty="0"/>
                  <a:t> </a:t>
                </a:r>
                <a:r>
                  <a:rPr lang="pl-PL" sz="2800" dirty="0" err="1"/>
                  <a:t>probabilities</a:t>
                </a:r>
                <a:endParaRPr lang="pl-PL" sz="2800" dirty="0"/>
              </a:p>
            </p:txBody>
          </p:sp>
        </mc:Choice>
        <mc:Fallback>
          <p:sp>
            <p:nvSpPr>
              <p:cNvPr id="13" name="pole tekstowe 12">
                <a:extLst>
                  <a:ext uri="{FF2B5EF4-FFF2-40B4-BE49-F238E27FC236}">
                    <a16:creationId xmlns:a16="http://schemas.microsoft.com/office/drawing/2014/main" id="{48706173-B98A-A667-6D24-68F0C7B14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84" y="4084393"/>
                <a:ext cx="9384876" cy="1023485"/>
              </a:xfrm>
              <a:prstGeom prst="rect">
                <a:avLst/>
              </a:prstGeom>
              <a:blipFill>
                <a:blip r:embed="rId17"/>
                <a:stretch>
                  <a:fillRect l="-1353" t="-4878" b="-134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9663037C-EA41-8640-0E80-4BF705CE7DE3}"/>
              </a:ext>
            </a:extLst>
          </p:cNvPr>
          <p:cNvSpPr/>
          <p:nvPr/>
        </p:nvSpPr>
        <p:spPr>
          <a:xfrm>
            <a:off x="3990656" y="5326935"/>
            <a:ext cx="5010672" cy="1119810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14C6F654-0E8D-C61F-6AC0-5FC9219F3182}"/>
                  </a:ext>
                </a:extLst>
              </p:cNvPr>
              <p:cNvSpPr txBox="1"/>
              <p:nvPr/>
            </p:nvSpPr>
            <p:spPr>
              <a:xfrm>
                <a:off x="4081968" y="5469660"/>
                <a:ext cx="494998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🔹</a:t>
                </a:r>
                <a14:m>
                  <m:oMath xmlns:m="http://schemas.openxmlformats.org/officeDocument/2006/math"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𝑀𝐼</m:t>
                    </m:r>
                    <m:r>
                      <a:rPr lang="pl-P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well-clustered</a:t>
                </a:r>
                <a:endParaRPr lang="pl-PL" sz="2800" dirty="0"/>
              </a:p>
              <a:p>
                <a:r>
                  <a:rPr lang="pl-PL" sz="2800" dirty="0"/>
                  <a:t>🔹​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</a:rPr>
                      <m:t>𝑀𝐼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800" dirty="0"/>
                  <a:t>: </a:t>
                </a:r>
                <a:r>
                  <a:rPr lang="pl-PL" sz="2800" dirty="0" err="1"/>
                  <a:t>poorly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clastered</a:t>
                </a:r>
                <a:endParaRPr lang="pl-PL" sz="2800" dirty="0"/>
              </a:p>
            </p:txBody>
          </p:sp>
        </mc:Choice>
        <mc:Fallback>
          <p:sp>
            <p:nvSpPr>
              <p:cNvPr id="15" name="pole tekstowe 14">
                <a:extLst>
                  <a:ext uri="{FF2B5EF4-FFF2-40B4-BE49-F238E27FC236}">
                    <a16:creationId xmlns:a16="http://schemas.microsoft.com/office/drawing/2014/main" id="{14C6F654-0E8D-C61F-6AC0-5FC9219F3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968" y="5469660"/>
                <a:ext cx="4949981" cy="954107"/>
              </a:xfrm>
              <a:prstGeom prst="rect">
                <a:avLst/>
              </a:prstGeom>
              <a:blipFill>
                <a:blip r:embed="rId18"/>
                <a:stretch>
                  <a:fillRect l="-2558" t="-6579" b="-1710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Obraz 19" descr="Obraz zawierający Czcionka, tekst, biały, kaligrafia&#10;&#10;Zawartość wygenerowana przez AI może być niepoprawna.">
            <a:extLst>
              <a:ext uri="{FF2B5EF4-FFF2-40B4-BE49-F238E27FC236}">
                <a16:creationId xmlns:a16="http://schemas.microsoft.com/office/drawing/2014/main" id="{9F20F4F7-5839-A25B-E478-DCA690BB61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0628" y="2620791"/>
            <a:ext cx="5800670" cy="10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85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78535-A332-9EDF-956C-1E95FF71C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624D753-7913-A4C8-87C6-C66E013F28B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599C944-48F2-D6C1-8118-5DDF9B4A384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Cluster </a:t>
            </a:r>
            <a:r>
              <a:rPr lang="pl-PL" cap="small" spc="300" dirty="0" err="1">
                <a:latin typeface="Cambria" panose="02040503050406030204" pitchFamily="18" charset="0"/>
              </a:rPr>
              <a:t>validation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697A8C76-76B6-0081-CCF0-8690B5F69B1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697A8C76-76B6-0081-CCF0-8690B5F69B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1F4A036-EC7D-9F84-8716-E120B020B4D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5B90659-C2A0-327D-817F-169DC18CAAA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99B58D1-F487-87FC-875C-9503CA093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9C000AE-3299-3009-446E-4F02A6F9F3B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2EC650-32AB-CB49-D3CB-1F71821C549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282308E-63D3-9267-4AD0-419D71BF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10686167-ADAC-CB64-212A-9883C3747104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7E3F6640-2F9B-33CB-17B6-898C054524B1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450123AA-5522-A4EB-AA4E-0AEAB443C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08AD9214-C509-7752-2F6B-FD22EAFF6E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6D85736A-2CE0-FAB0-CB9E-61067CEA43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2A074FB-F0ED-E813-4BD6-0E7BE6C4E6E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D8E7635C-8AEF-9D4F-DF1C-8AD61E7485E6}"/>
              </a:ext>
            </a:extLst>
          </p:cNvPr>
          <p:cNvSpPr/>
          <p:nvPr/>
        </p:nvSpPr>
        <p:spPr>
          <a:xfrm>
            <a:off x="1850572" y="1582294"/>
            <a:ext cx="10063313" cy="4407050"/>
          </a:xfrm>
          <a:prstGeom prst="roundRect">
            <a:avLst>
              <a:gd name="adj" fmla="val 529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5B35BF50-36DE-3DAE-D5FB-55A588C9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38978"/>
              </p:ext>
            </p:extLst>
          </p:nvPr>
        </p:nvGraphicFramePr>
        <p:xfrm>
          <a:off x="2058915" y="1772040"/>
          <a:ext cx="10307255" cy="4114800"/>
        </p:xfrm>
        <a:graphic>
          <a:graphicData uri="http://schemas.openxmlformats.org/drawingml/2006/table">
            <a:tbl>
              <a:tblPr/>
              <a:tblGrid>
                <a:gridCol w="2382095">
                  <a:extLst>
                    <a:ext uri="{9D8B030D-6E8A-4147-A177-3AD203B41FA5}">
                      <a16:colId xmlns:a16="http://schemas.microsoft.com/office/drawing/2014/main" val="438602774"/>
                    </a:ext>
                  </a:extLst>
                </a:gridCol>
                <a:gridCol w="1209728">
                  <a:extLst>
                    <a:ext uri="{9D8B030D-6E8A-4147-A177-3AD203B41FA5}">
                      <a16:colId xmlns:a16="http://schemas.microsoft.com/office/drawing/2014/main" val="2207265869"/>
                    </a:ext>
                  </a:extLst>
                </a:gridCol>
                <a:gridCol w="1397285">
                  <a:extLst>
                    <a:ext uri="{9D8B030D-6E8A-4147-A177-3AD203B41FA5}">
                      <a16:colId xmlns:a16="http://schemas.microsoft.com/office/drawing/2014/main" val="2761418066"/>
                    </a:ext>
                  </a:extLst>
                </a:gridCol>
                <a:gridCol w="1896894">
                  <a:extLst>
                    <a:ext uri="{9D8B030D-6E8A-4147-A177-3AD203B41FA5}">
                      <a16:colId xmlns:a16="http://schemas.microsoft.com/office/drawing/2014/main" val="2486153042"/>
                    </a:ext>
                  </a:extLst>
                </a:gridCol>
                <a:gridCol w="3421253">
                  <a:extLst>
                    <a:ext uri="{9D8B030D-6E8A-4147-A177-3AD203B41FA5}">
                      <a16:colId xmlns:a16="http://schemas.microsoft.com/office/drawing/2014/main" val="26101338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Metric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Range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High = Good?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Intuition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800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Silhouette Score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Internal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-1 →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Compact + </a:t>
                      </a:r>
                      <a:r>
                        <a:rPr lang="pl-PL" sz="2400" dirty="0" err="1"/>
                        <a:t>separated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clusters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339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Davies–Bouldin Index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Internal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≥ 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❌ (Lower better)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Ratio of scatter vs. separation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060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Adjusted Rand Index (ARI)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External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-1 →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Agreement with true labels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789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/>
                        <a:t>Mutual Information (NMI)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External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0 → 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Shared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information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between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cluster</a:t>
                      </a:r>
                      <a:r>
                        <a:rPr lang="pl-PL" sz="2400" dirty="0"/>
                        <a:t> and </a:t>
                      </a:r>
                      <a:r>
                        <a:rPr lang="pl-PL" sz="2400" dirty="0" err="1"/>
                        <a:t>labels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25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985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F102E-53C6-382B-B09D-1F56BC16A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09945B03-FECC-2140-D8AB-BF08F1743D7F}"/>
              </a:ext>
            </a:extLst>
          </p:cNvPr>
          <p:cNvSpPr/>
          <p:nvPr/>
        </p:nvSpPr>
        <p:spPr>
          <a:xfrm>
            <a:off x="4141840" y="5380671"/>
            <a:ext cx="4726858" cy="1455892"/>
          </a:xfrm>
          <a:prstGeom prst="roundRect">
            <a:avLst>
              <a:gd name="adj" fmla="val 8668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F1D8916-377C-0A1D-173B-9DE7E73BDC5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F00E982-7547-625D-18AB-1681916E705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Cluster </a:t>
            </a:r>
            <a:r>
              <a:rPr lang="pl-PL" cap="small" spc="300" dirty="0" err="1">
                <a:latin typeface="Cambria" panose="02040503050406030204" pitchFamily="18" charset="0"/>
              </a:rPr>
              <a:t>validation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944276A-1F65-01D4-2E4F-380D47B342D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944276A-1F65-01D4-2E4F-380D47B342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1900E4E-C628-AD23-D127-4494E142F1D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2126988-E580-F29E-6488-FB0145A5D0F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5ED730D-BDA3-BFFB-68B9-9602DF754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CF5978F-18FB-0863-C9B4-C90CE766FBC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216BD79-3DD6-110B-AD85-84FAF37E52E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0548ADA-2A7F-8B5F-A47B-DD9AA202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152780B0-7613-41A4-BAEE-B34B85853387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D8690CA2-CA4B-2624-711A-EFDB9DE56982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6A7C677E-6A50-5C51-41A6-4A00557C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766EF37D-B498-7F56-B392-3CDEFFB28D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B8C54CBD-971E-17CF-562C-1767230B6A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0C791AC9-59BD-5818-1060-CD950EF83C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10" name="Obraz 9" descr="Obraz zawierający zrzut ekranu, diagram, Wykres, linia&#10;&#10;Zawartość wygenerowana przez AI może być niepoprawna.">
            <a:extLst>
              <a:ext uri="{FF2B5EF4-FFF2-40B4-BE49-F238E27FC236}">
                <a16:creationId xmlns:a16="http://schemas.microsoft.com/office/drawing/2014/main" id="{0E9A1380-7A17-55D1-B3E0-923F23B842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2229" y="1267400"/>
            <a:ext cx="9645203" cy="4018835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9D1A7AD9-08B7-A538-38EB-F6C127813662}"/>
              </a:ext>
            </a:extLst>
          </p:cNvPr>
          <p:cNvSpPr txBox="1"/>
          <p:nvPr/>
        </p:nvSpPr>
        <p:spPr>
          <a:xfrm>
            <a:off x="4141839" y="5380672"/>
            <a:ext cx="61009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			K-</a:t>
            </a:r>
            <a:r>
              <a:rPr lang="pl-PL" dirty="0" err="1"/>
              <a:t>Means</a:t>
            </a:r>
            <a:r>
              <a:rPr lang="pl-PL" dirty="0"/>
              <a:t>  	</a:t>
            </a:r>
            <a:r>
              <a:rPr lang="pl-PL" dirty="0" err="1"/>
              <a:t>Spectral</a:t>
            </a:r>
            <a:r>
              <a:rPr lang="pl-PL" dirty="0"/>
              <a:t> Clustering</a:t>
            </a:r>
          </a:p>
          <a:p>
            <a:r>
              <a:rPr lang="pl-PL" dirty="0"/>
              <a:t>Silhouette        		0.488                0.331</a:t>
            </a:r>
          </a:p>
          <a:p>
            <a:r>
              <a:rPr lang="pl-PL" dirty="0"/>
              <a:t>Davies-</a:t>
            </a:r>
            <a:r>
              <a:rPr lang="pl-PL" dirty="0" err="1"/>
              <a:t>Bouldin</a:t>
            </a:r>
            <a:r>
              <a:rPr lang="pl-PL" dirty="0"/>
              <a:t>    	0.779                1.152</a:t>
            </a:r>
          </a:p>
          <a:p>
            <a:r>
              <a:rPr lang="pl-PL" dirty="0"/>
              <a:t>ARI               		0.247                1.000</a:t>
            </a:r>
          </a:p>
          <a:p>
            <a:r>
              <a:rPr lang="pl-PL" dirty="0"/>
              <a:t>NMI               		0.189                1.000</a:t>
            </a:r>
          </a:p>
        </p:txBody>
      </p:sp>
    </p:spTree>
    <p:extLst>
      <p:ext uri="{BB962C8B-B14F-4D97-AF65-F5344CB8AC3E}">
        <p14:creationId xmlns:p14="http://schemas.microsoft.com/office/powerpoint/2010/main" val="3637620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04D481-1A85-9220-737A-10CBA65E5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94AFE1A8-C0E5-FC8B-62DF-DEFC2651C582}"/>
              </a:ext>
            </a:extLst>
          </p:cNvPr>
          <p:cNvSpPr/>
          <p:nvPr/>
        </p:nvSpPr>
        <p:spPr>
          <a:xfrm>
            <a:off x="1820591" y="1818268"/>
            <a:ext cx="10063313" cy="4407050"/>
          </a:xfrm>
          <a:prstGeom prst="roundRect">
            <a:avLst>
              <a:gd name="adj" fmla="val 5291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4802DA9-8088-2480-E05C-8E8EDE936E4B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836B93CD-6AAE-FF4C-363A-4691A14CC48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BA6BCEA5-C9E2-840D-C06E-A14867C6E11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BA6BCEA5-C9E2-840D-C06E-A14867C6E1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7910599-A108-D4CE-908B-2EB2695DD71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81834DE-C0CD-9022-1FCD-CD2723F3226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41D7310-D37B-68D8-77C1-5B9D8F3F8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485AB1F-B99B-8713-17D5-3783B9EA08D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1DB642F-BE04-70DD-1289-F56691992AD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6A19157-CBAD-F741-A665-895BE5F68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E568C661-63AF-BD32-F3A5-B3556ADCF624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DB8C5C5-2017-9B2B-1817-D222DD712D4C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273B405A-18DC-DE42-EAA9-C153E8AE9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A1B52931-7A7E-B8ED-BB82-5ED01AE552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FA0799D7-7FF9-A613-41C5-13C8733949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AF4516FC-5C51-1849-98B1-A295DD36FE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9A95DC4C-FAD9-C665-7BB5-C125E189B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13840"/>
              </p:ext>
            </p:extLst>
          </p:nvPr>
        </p:nvGraphicFramePr>
        <p:xfrm>
          <a:off x="1820591" y="1968574"/>
          <a:ext cx="10122093" cy="4114800"/>
        </p:xfrm>
        <a:graphic>
          <a:graphicData uri="http://schemas.openxmlformats.org/drawingml/2006/table">
            <a:tbl>
              <a:tblPr/>
              <a:tblGrid>
                <a:gridCol w="3374031">
                  <a:extLst>
                    <a:ext uri="{9D8B030D-6E8A-4147-A177-3AD203B41FA5}">
                      <a16:colId xmlns:a16="http://schemas.microsoft.com/office/drawing/2014/main" val="3982638657"/>
                    </a:ext>
                  </a:extLst>
                </a:gridCol>
                <a:gridCol w="3374031">
                  <a:extLst>
                    <a:ext uri="{9D8B030D-6E8A-4147-A177-3AD203B41FA5}">
                      <a16:colId xmlns:a16="http://schemas.microsoft.com/office/drawing/2014/main" val="190023655"/>
                    </a:ext>
                  </a:extLst>
                </a:gridCol>
                <a:gridCol w="3374031">
                  <a:extLst>
                    <a:ext uri="{9D8B030D-6E8A-4147-A177-3AD203B41FA5}">
                      <a16:colId xmlns:a16="http://schemas.microsoft.com/office/drawing/2014/main" val="383507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Goal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Recommended 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Why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479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Linear reduction / visualization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PCA</a:t>
                      </a:r>
                      <a:r>
                        <a:rPr lang="pl-PL"/>
                        <a:t> from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sklearn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scanpy.pp.pca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Fast, interpretable, often first step.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091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Non-linear manifold learning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umap-learn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OpenTSNE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Captures complex biological trajectories.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429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Batch correction &amp; data integration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harmonypy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scanpy.pp.combat</a:t>
                      </a:r>
                      <a:r>
                        <a:rPr lang="pl-PL"/>
                        <a:t>, Seurat interface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Removes technical variation before clustering.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63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Clustering heterogeneous data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Leiden</a:t>
                      </a:r>
                      <a:r>
                        <a:rPr lang="pl-PL"/>
                        <a:t>/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Louvain</a:t>
                      </a:r>
                      <a:r>
                        <a:rPr lang="pl-PL"/>
                        <a:t> (Scanpy),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HDBSCAN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SpectralClustering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/>
                        <a:t>Detects variable cluster shapes and sizes.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746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b="1"/>
                        <a:t>Validation &amp; visualization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>
                          <a:latin typeface="Courier New" panose="02070309020205020404" pitchFamily="49" charset="0"/>
                        </a:rPr>
                        <a:t>sklearn.metrics</a:t>
                      </a:r>
                      <a:r>
                        <a:rPr lang="pl-PL"/>
                        <a:t>, </a:t>
                      </a:r>
                      <a:r>
                        <a:rPr lang="pl-PL">
                          <a:latin typeface="Courier New" panose="02070309020205020404" pitchFamily="49" charset="0"/>
                        </a:rPr>
                        <a:t>Yellowbrick</a:t>
                      </a:r>
                      <a:endParaRPr lang="pl-PL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dirty="0" err="1"/>
                        <a:t>Compute</a:t>
                      </a:r>
                      <a:r>
                        <a:rPr lang="pl-PL" dirty="0"/>
                        <a:t> ARI, NMI, Silhouette, DBI, </a:t>
                      </a:r>
                      <a:r>
                        <a:rPr lang="pl-PL" dirty="0" err="1"/>
                        <a:t>visualize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cluster</a:t>
                      </a:r>
                      <a:r>
                        <a:rPr lang="pl-PL" dirty="0"/>
                        <a:t> </a:t>
                      </a:r>
                      <a:r>
                        <a:rPr lang="pl-PL" dirty="0" err="1"/>
                        <a:t>structure</a:t>
                      </a:r>
                      <a:r>
                        <a:rPr lang="pl-PL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8966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6516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37150-CDF8-B135-1961-E8BB89B22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B4D871A-C4E6-A370-4746-880783F42A9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7AB80D51-5EDF-6AAF-1919-57CBDE81D42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FDF43354-A7A5-6A39-3ECE-D438ED6E34A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FDF43354-A7A5-6A39-3ECE-D438ED6E34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E19DB3B-82F5-5A10-5762-5829B13A601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53DA1A3-CC17-D403-12AC-6F8479984A5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807C53B-E40C-2575-580A-F59C462AE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A13B3E6-66C1-A995-0C7F-6FA86554180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D10D830-443F-00FD-1936-A3408B87455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4395218-286E-CCA8-787A-819BF0F80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1CEF65E0-D576-E9BD-CDC6-4471B7C6F4D8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526BB06-D0E3-C53A-74BF-0029CD224DA3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1510AEC2-12A7-F18D-0610-683CBE065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C4BE5074-747F-080E-76E2-4384E84366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519DCEE7-4CF1-C596-9249-C32ABA93C8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0122DA98-07AE-64EE-8AD9-E63C63D88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60383B1B-74FD-9BBD-A347-71DF584A381A}"/>
              </a:ext>
            </a:extLst>
          </p:cNvPr>
          <p:cNvSpPr/>
          <p:nvPr/>
        </p:nvSpPr>
        <p:spPr>
          <a:xfrm>
            <a:off x="1636018" y="1347275"/>
            <a:ext cx="10445484" cy="4925705"/>
          </a:xfrm>
          <a:prstGeom prst="roundRect">
            <a:avLst>
              <a:gd name="adj" fmla="val 329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CB08424-BC74-191D-1105-45AF60B13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02689"/>
              </p:ext>
            </p:extLst>
          </p:nvPr>
        </p:nvGraphicFramePr>
        <p:xfrm>
          <a:off x="1761846" y="1441713"/>
          <a:ext cx="10169372" cy="4662976"/>
        </p:xfrm>
        <a:graphic>
          <a:graphicData uri="http://schemas.openxmlformats.org/drawingml/2006/table">
            <a:tbl>
              <a:tblPr/>
              <a:tblGrid>
                <a:gridCol w="1561456">
                  <a:extLst>
                    <a:ext uri="{9D8B030D-6E8A-4147-A177-3AD203B41FA5}">
                      <a16:colId xmlns:a16="http://schemas.microsoft.com/office/drawing/2014/main" val="2910095063"/>
                    </a:ext>
                  </a:extLst>
                </a:gridCol>
                <a:gridCol w="1956619">
                  <a:extLst>
                    <a:ext uri="{9D8B030D-6E8A-4147-A177-3AD203B41FA5}">
                      <a16:colId xmlns:a16="http://schemas.microsoft.com/office/drawing/2014/main" val="4250190171"/>
                    </a:ext>
                  </a:extLst>
                </a:gridCol>
                <a:gridCol w="4108954">
                  <a:extLst>
                    <a:ext uri="{9D8B030D-6E8A-4147-A177-3AD203B41FA5}">
                      <a16:colId xmlns:a16="http://schemas.microsoft.com/office/drawing/2014/main" val="1291641904"/>
                    </a:ext>
                  </a:extLst>
                </a:gridCol>
                <a:gridCol w="2542343">
                  <a:extLst>
                    <a:ext uri="{9D8B030D-6E8A-4147-A177-3AD203B41FA5}">
                      <a16:colId xmlns:a16="http://schemas.microsoft.com/office/drawing/2014/main" val="3749585221"/>
                    </a:ext>
                  </a:extLst>
                </a:gridCol>
              </a:tblGrid>
              <a:tr h="159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Library / Tool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Category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 &amp; Advantages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032698"/>
                  </a:ext>
                </a:extLst>
              </a:tr>
              <a:tr h="5003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scikit-learn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>
                          <a:latin typeface="Courier New" panose="02070309020205020404" pitchFamily="49" charset="0"/>
                        </a:rPr>
                        <a:t>sklearn</a:t>
                      </a:r>
                      <a:r>
                        <a:rPr lang="pl-PL" sz="2000" dirty="0"/>
                        <a:t>)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✅ General ML / Clustering / DR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Implements </a:t>
                      </a:r>
                      <a:r>
                        <a:rPr lang="pl-PL" sz="2000" b="1"/>
                        <a:t>PCA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KernelPCA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t-SNE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Spectral Clustering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K-Means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Agglomerative</a:t>
                      </a:r>
                      <a:r>
                        <a:rPr lang="pl-PL" sz="2000"/>
                        <a:t>, DBSCAN, etc.- Simple API, well-documented, integrates with pipelines.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General-purpose ML- Exploratory clustering- Dimensionality reduction (PCA/t-SNE)- Baseline comparisons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438538"/>
                  </a:ext>
                </a:extLst>
              </a:tr>
              <a:tr h="295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umap-learn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✅ Non-</a:t>
                      </a:r>
                      <a:r>
                        <a:rPr lang="pl-PL" sz="2000" dirty="0" err="1"/>
                        <a:t>linear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Dimensionality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Reduction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Efficient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implementation</a:t>
                      </a:r>
                      <a:r>
                        <a:rPr lang="pl-PL" sz="2000" dirty="0"/>
                        <a:t> of </a:t>
                      </a:r>
                      <a:r>
                        <a:rPr lang="pl-PL" sz="2000" b="1" dirty="0"/>
                        <a:t>UMAP</a:t>
                      </a:r>
                      <a:r>
                        <a:rPr lang="pl-PL" sz="2000" dirty="0"/>
                        <a:t>.- </a:t>
                      </a:r>
                      <a:r>
                        <a:rPr lang="pl-PL" sz="2000" dirty="0" err="1"/>
                        <a:t>Preserves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global</a:t>
                      </a:r>
                      <a:r>
                        <a:rPr lang="pl-PL" sz="2000" dirty="0"/>
                        <a:t> + </a:t>
                      </a:r>
                      <a:r>
                        <a:rPr lang="pl-PL" sz="2000" dirty="0" err="1"/>
                        <a:t>local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structure</a:t>
                      </a:r>
                      <a:r>
                        <a:rPr lang="pl-PL" sz="2000" dirty="0"/>
                        <a:t>.- </a:t>
                      </a:r>
                      <a:r>
                        <a:rPr lang="pl-PL" sz="2000" dirty="0" err="1"/>
                        <a:t>Scales</a:t>
                      </a:r>
                      <a:r>
                        <a:rPr lang="pl-PL" sz="2000" dirty="0"/>
                        <a:t> to </a:t>
                      </a: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datasets</a:t>
                      </a:r>
                      <a:r>
                        <a:rPr lang="pl-PL" sz="2000" dirty="0"/>
                        <a:t>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scRNA-seq visualization- Manifold learning- Feature extraction before clustering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335283"/>
                  </a:ext>
                </a:extLst>
              </a:tr>
              <a:tr h="432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scanpy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🧬 Single-cell Omics Framework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Built on top of </a:t>
                      </a:r>
                      <a:r>
                        <a:rPr lang="pl-PL" sz="2000" b="1"/>
                        <a:t>AnnData</a:t>
                      </a:r>
                      <a:r>
                        <a:rPr lang="pl-PL" sz="2000"/>
                        <a:t>.- Integrates </a:t>
                      </a:r>
                      <a:r>
                        <a:rPr lang="pl-PL" sz="2000" b="1"/>
                        <a:t>PCA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UMAP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t-SNE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Leiden/Louvain clustering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batch correction</a:t>
                      </a:r>
                      <a:r>
                        <a:rPr lang="pl-PL" sz="2000"/>
                        <a:t>.- Interoperable with Seurat (R).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RNA-</a:t>
                      </a:r>
                      <a:r>
                        <a:rPr lang="pl-PL" sz="2000" dirty="0" err="1"/>
                        <a:t>seq</a:t>
                      </a:r>
                      <a:r>
                        <a:rPr lang="pl-PL" sz="2000" dirty="0"/>
                        <a:t> data </a:t>
                      </a:r>
                      <a:r>
                        <a:rPr lang="pl-PL" sz="2000" dirty="0" err="1"/>
                        <a:t>analysis</a:t>
                      </a:r>
                      <a:r>
                        <a:rPr lang="pl-PL" sz="2000" dirty="0"/>
                        <a:t>- Integration + </a:t>
                      </a:r>
                      <a:r>
                        <a:rPr lang="pl-PL" sz="2000" dirty="0" err="1"/>
                        <a:t>visualization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pipelines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569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901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AD777-E0CE-4FEE-8DB3-1ECE76CAF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25ED7ED5-B04F-2475-2089-9F0F9AA3E607}"/>
              </a:ext>
            </a:extLst>
          </p:cNvPr>
          <p:cNvSpPr/>
          <p:nvPr/>
        </p:nvSpPr>
        <p:spPr>
          <a:xfrm>
            <a:off x="1636018" y="1238865"/>
            <a:ext cx="10445484" cy="5475289"/>
          </a:xfrm>
          <a:prstGeom prst="roundRect">
            <a:avLst>
              <a:gd name="adj" fmla="val 329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08E6678-69AC-97F1-B2DA-80B95DDBCCD2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18A030E-FB54-348E-3422-8BE04DAE883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F9DE29C-41D4-56C0-2606-8CDD623B2B4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F9DE29C-41D4-56C0-2606-8CDD623B2B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B9DD8A2-D4B6-2958-DF5C-5FCBB8043DC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CC81602-7F13-BCC0-499E-6E359357E53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2ACC8F0-6DE6-E2ED-1DC0-B4DA473B2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392D347-65B9-D71B-A360-0E9D96714AE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244DDB7-A7B0-1D0C-8DFA-00DC7AB3F14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8AD5C80-B144-917F-EEDC-04C565ED6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21328AC7-4410-4AAE-E518-9CD78C3CCC9D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EA547FE-E686-F4F7-BC54-A1F5F4E143EC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D50B0B01-A952-3E95-2AF8-881EB1A4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634CFF2E-EBF8-D7AD-C123-F955F70F84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0034E1A6-84B1-0207-C497-7A0ED3DB22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33AF7F7D-DC03-7A24-7687-B755B8D577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399971A-0C4E-A336-4C6A-B88D194D4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534"/>
              </p:ext>
            </p:extLst>
          </p:nvPr>
        </p:nvGraphicFramePr>
        <p:xfrm>
          <a:off x="1732818" y="1337407"/>
          <a:ext cx="10281256" cy="5272576"/>
        </p:xfrm>
        <a:graphic>
          <a:graphicData uri="http://schemas.openxmlformats.org/drawingml/2006/table">
            <a:tbl>
              <a:tblPr/>
              <a:tblGrid>
                <a:gridCol w="2005539">
                  <a:extLst>
                    <a:ext uri="{9D8B030D-6E8A-4147-A177-3AD203B41FA5}">
                      <a16:colId xmlns:a16="http://schemas.microsoft.com/office/drawing/2014/main" val="2910095063"/>
                    </a:ext>
                  </a:extLst>
                </a:gridCol>
                <a:gridCol w="2123767">
                  <a:extLst>
                    <a:ext uri="{9D8B030D-6E8A-4147-A177-3AD203B41FA5}">
                      <a16:colId xmlns:a16="http://schemas.microsoft.com/office/drawing/2014/main" val="4250190171"/>
                    </a:ext>
                  </a:extLst>
                </a:gridCol>
                <a:gridCol w="3581636">
                  <a:extLst>
                    <a:ext uri="{9D8B030D-6E8A-4147-A177-3AD203B41FA5}">
                      <a16:colId xmlns:a16="http://schemas.microsoft.com/office/drawing/2014/main" val="1291641904"/>
                    </a:ext>
                  </a:extLst>
                </a:gridCol>
                <a:gridCol w="2570314">
                  <a:extLst>
                    <a:ext uri="{9D8B030D-6E8A-4147-A177-3AD203B41FA5}">
                      <a16:colId xmlns:a16="http://schemas.microsoft.com/office/drawing/2014/main" val="3749585221"/>
                    </a:ext>
                  </a:extLst>
                </a:gridCol>
              </a:tblGrid>
              <a:tr h="159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Library / Tool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Category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 &amp; Advantages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032698"/>
                  </a:ext>
                </a:extLst>
              </a:tr>
              <a:tr h="432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harmony-pytorch</a:t>
                      </a:r>
                      <a:r>
                        <a:rPr lang="pl-PL" sz="2000" dirty="0"/>
                        <a:t> / </a:t>
                      </a:r>
                      <a:r>
                        <a:rPr lang="pl-PL" sz="2000" b="1" dirty="0" err="1"/>
                        <a:t>harmonypy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🧩 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Correction</a:t>
                      </a:r>
                      <a:r>
                        <a:rPr lang="pl-PL" sz="2000" dirty="0"/>
                        <a:t> + Integration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Implements </a:t>
                      </a:r>
                      <a:r>
                        <a:rPr lang="pl-PL" sz="2000" b="1"/>
                        <a:t>Harmony</a:t>
                      </a:r>
                      <a:r>
                        <a:rPr lang="pl-PL" sz="2000"/>
                        <a:t> algorithm.- Integrates datasets while preserving biological signal.- Compatible with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scanpy</a:t>
                      </a:r>
                      <a:r>
                        <a:rPr lang="pl-PL" sz="2000"/>
                        <a:t> and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AnnData</a:t>
                      </a:r>
                      <a:r>
                        <a:rPr lang="pl-PL" sz="2000"/>
                        <a:t>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Multi-</a:t>
                      </a:r>
                      <a:r>
                        <a:rPr lang="pl-PL" sz="2000" dirty="0" err="1"/>
                        <a:t>batch</a:t>
                      </a:r>
                      <a:r>
                        <a:rPr lang="pl-PL" sz="2000" dirty="0"/>
                        <a:t>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integration</a:t>
                      </a: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Removing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technical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variability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before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clustering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6664433"/>
                  </a:ext>
                </a:extLst>
              </a:tr>
              <a:tr h="432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combat.py</a:t>
                      </a:r>
                      <a:r>
                        <a:rPr lang="pl-PL" sz="2000" dirty="0"/>
                        <a:t> (in </a:t>
                      </a:r>
                      <a:r>
                        <a:rPr lang="pl-PL" sz="2000" dirty="0" err="1">
                          <a:latin typeface="Courier New" panose="02070309020205020404" pitchFamily="49" charset="0"/>
                        </a:rPr>
                        <a:t>pyComBat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>
                          <a:latin typeface="Courier New" panose="02070309020205020404" pitchFamily="49" charset="0"/>
                        </a:rPr>
                        <a:t>neuroCombat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or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>
                          <a:latin typeface="Courier New" panose="02070309020205020404" pitchFamily="49" charset="0"/>
                        </a:rPr>
                        <a:t>scanpy.pp.combat</a:t>
                      </a:r>
                      <a:r>
                        <a:rPr lang="pl-PL" sz="2000" dirty="0"/>
                        <a:t>)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⚙️ Batch Effect Correction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Implements </a:t>
                      </a:r>
                      <a:r>
                        <a:rPr lang="pl-PL" sz="2000" b="1"/>
                        <a:t>ComBat</a:t>
                      </a:r>
                      <a:r>
                        <a:rPr lang="pl-PL" sz="2000"/>
                        <a:t> method.- Fast adjustment of gene-level mean/variance.- Integrated into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scanpy</a:t>
                      </a:r>
                      <a:r>
                        <a:rPr lang="pl-PL" sz="2000"/>
                        <a:t> and neuroimaging workflows.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Bulk RNA-seq normalization- Removing batch bias in omics or imaging data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0879464"/>
                  </a:ext>
                </a:extLst>
              </a:tr>
              <a:tr h="4321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SeuratDisk</a:t>
                      </a:r>
                      <a:r>
                        <a:rPr lang="pl-PL" sz="2000" b="1" dirty="0"/>
                        <a:t> / </a:t>
                      </a:r>
                      <a:r>
                        <a:rPr lang="pl-PL" sz="2000" b="1" dirty="0" err="1"/>
                        <a:t>scVI</a:t>
                      </a:r>
                      <a:r>
                        <a:rPr lang="pl-PL" sz="2000" b="1" dirty="0"/>
                        <a:t> / </a:t>
                      </a:r>
                      <a:r>
                        <a:rPr lang="pl-PL" sz="2000" b="1" dirty="0" err="1"/>
                        <a:t>scArches</a:t>
                      </a:r>
                      <a:r>
                        <a:rPr lang="pl-PL" sz="2000" b="1" dirty="0"/>
                        <a:t> (</a:t>
                      </a:r>
                      <a:r>
                        <a:rPr lang="pl-PL" sz="2000" b="1" dirty="0" err="1"/>
                        <a:t>Python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interfaces</a:t>
                      </a:r>
                      <a:r>
                        <a:rPr lang="pl-PL" sz="2000" b="1" dirty="0"/>
                        <a:t>)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🧬 Deep Learning–Based Integration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Handles complex single-cell datasets.- Learns latent representation shared across datasets.- Can model batch + modality effects.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Multi-</a:t>
                      </a:r>
                      <a:r>
                        <a:rPr lang="pl-PL" sz="2000" dirty="0" err="1"/>
                        <a:t>modal</a:t>
                      </a:r>
                      <a:r>
                        <a:rPr lang="pl-PL" sz="2000" dirty="0"/>
                        <a:t> single-</a:t>
                      </a:r>
                      <a:r>
                        <a:rPr lang="pl-PL" sz="2000" dirty="0" err="1"/>
                        <a:t>cell</a:t>
                      </a:r>
                      <a:r>
                        <a:rPr lang="pl-PL" sz="2000" dirty="0"/>
                        <a:t> data </a:t>
                      </a:r>
                      <a:r>
                        <a:rPr lang="pl-PL" sz="2000" dirty="0" err="1"/>
                        <a:t>integration</a:t>
                      </a:r>
                      <a:r>
                        <a:rPr lang="pl-PL" sz="2000" dirty="0"/>
                        <a:t>- Transfer learning and atlas </a:t>
                      </a:r>
                      <a:r>
                        <a:rPr lang="pl-PL" sz="2000" dirty="0" err="1"/>
                        <a:t>mapping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95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274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49E41-B983-5908-26A0-6EDCACB1D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C29FC543-E323-8CF1-7B46-96F6BF5F910A}"/>
              </a:ext>
            </a:extLst>
          </p:cNvPr>
          <p:cNvSpPr/>
          <p:nvPr/>
        </p:nvSpPr>
        <p:spPr>
          <a:xfrm>
            <a:off x="1636018" y="1347276"/>
            <a:ext cx="10445484" cy="4768390"/>
          </a:xfrm>
          <a:prstGeom prst="roundRect">
            <a:avLst>
              <a:gd name="adj" fmla="val 329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EC31CF9-165C-DEB5-5C2B-F2DD6578EDA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9472AA6-5F5D-E436-2B28-B7F00FF1684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6CC45B1-95FE-9BBE-132C-9F91D2A0643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6CC45B1-95FE-9BBE-132C-9F91D2A064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8A1E51A-0420-7BE1-B7E0-3593CC96FA9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D2E5128-EAF0-7131-289B-B1B2CF8D0A8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24D170F-E5B3-0F99-C1B7-6094758D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57B32D8-3B12-A187-C069-E16AB8E92F8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CABE3BE-292D-D08B-F7EA-D69062F0C72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6C0FDCC-F967-D3C6-65DE-58EDB5518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6C9C09A7-5EF7-93CD-1AE8-90874CD76F79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A95FEFF-2BEE-9EF2-9D1E-6AE6ECEF0E68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635D4786-2807-3A48-9223-B230DB036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D01866D8-0054-2B9A-7062-E35C2EEC2A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A37C1A12-F0B9-BF78-3F7D-F29504ECA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CA042C73-C481-D5AA-A7CB-413CC12C84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3853F51-0277-53D5-7CB1-D86AA70F7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083901"/>
              </p:ext>
            </p:extLst>
          </p:nvPr>
        </p:nvGraphicFramePr>
        <p:xfrm>
          <a:off x="1684589" y="1600200"/>
          <a:ext cx="10288056" cy="4358176"/>
        </p:xfrm>
        <a:graphic>
          <a:graphicData uri="http://schemas.openxmlformats.org/drawingml/2006/table">
            <a:tbl>
              <a:tblPr/>
              <a:tblGrid>
                <a:gridCol w="2110661">
                  <a:extLst>
                    <a:ext uri="{9D8B030D-6E8A-4147-A177-3AD203B41FA5}">
                      <a16:colId xmlns:a16="http://schemas.microsoft.com/office/drawing/2014/main" val="2910095063"/>
                    </a:ext>
                  </a:extLst>
                </a:gridCol>
                <a:gridCol w="2340078">
                  <a:extLst>
                    <a:ext uri="{9D8B030D-6E8A-4147-A177-3AD203B41FA5}">
                      <a16:colId xmlns:a16="http://schemas.microsoft.com/office/drawing/2014/main" val="4250190171"/>
                    </a:ext>
                  </a:extLst>
                </a:gridCol>
                <a:gridCol w="3265303">
                  <a:extLst>
                    <a:ext uri="{9D8B030D-6E8A-4147-A177-3AD203B41FA5}">
                      <a16:colId xmlns:a16="http://schemas.microsoft.com/office/drawing/2014/main" val="1291641904"/>
                    </a:ext>
                  </a:extLst>
                </a:gridCol>
                <a:gridCol w="2572014">
                  <a:extLst>
                    <a:ext uri="{9D8B030D-6E8A-4147-A177-3AD203B41FA5}">
                      <a16:colId xmlns:a16="http://schemas.microsoft.com/office/drawing/2014/main" val="3749585221"/>
                    </a:ext>
                  </a:extLst>
                </a:gridCol>
              </a:tblGrid>
              <a:tr h="159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Library / Tool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Category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 &amp; Advantages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032698"/>
                  </a:ext>
                </a:extLst>
              </a:tr>
              <a:tr h="363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hdbscan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🔍 Density-Based Clustering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Extension of DBSCAN.- Detects variable-density clusters.- Assigns soft probabilities (outlier detection).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scRNA-seq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population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discovery</a:t>
                      </a:r>
                      <a:r>
                        <a:rPr lang="pl-PL" sz="2000" dirty="0"/>
                        <a:t>- High-</a:t>
                      </a:r>
                      <a:r>
                        <a:rPr lang="pl-PL" sz="2000" dirty="0" err="1"/>
                        <a:t>dimensional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noisy</a:t>
                      </a:r>
                      <a:r>
                        <a:rPr lang="pl-PL" sz="2000" dirty="0"/>
                        <a:t> data </a:t>
                      </a:r>
                      <a:r>
                        <a:rPr lang="pl-PL" sz="2000" dirty="0" err="1"/>
                        <a:t>clustering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495460"/>
                  </a:ext>
                </a:extLst>
              </a:tr>
              <a:tr h="295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MiniBatchKMeans (sklearn)</a:t>
                      </a:r>
                      <a:endParaRPr lang="pl-PL" sz="200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⚡ Scalable K-Means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Efficient for large datasets.- Incremental updates.- Compatible with streaming data.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Quick clustering for large-scale embeddings (e.g., UMAP outputs)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95903"/>
                  </a:ext>
                </a:extLst>
              </a:tr>
              <a:tr h="295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PyClustering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🔢 Classic + Graph-Based Clustering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Offers </a:t>
                      </a:r>
                      <a:r>
                        <a:rPr lang="pl-PL" sz="2000" b="1"/>
                        <a:t>CURE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BIRCH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OPTICS</a:t>
                      </a:r>
                      <a:r>
                        <a:rPr lang="pl-PL" sz="2000"/>
                        <a:t>, </a:t>
                      </a:r>
                      <a:r>
                        <a:rPr lang="pl-PL" sz="2000" b="1"/>
                        <a:t>K-Medoids</a:t>
                      </a:r>
                      <a:r>
                        <a:rPr lang="pl-PL" sz="2000"/>
                        <a:t>, etc.- Includes visualization tools.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Exploring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alternative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strategies</a:t>
                      </a: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Graph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or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hierarchical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research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6256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728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36C82-C90C-9DAB-44FC-EBBFFEC63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625A7EB0-656F-6AC7-C25B-3C4C40EADCBC}"/>
              </a:ext>
            </a:extLst>
          </p:cNvPr>
          <p:cNvSpPr/>
          <p:nvPr/>
        </p:nvSpPr>
        <p:spPr>
          <a:xfrm>
            <a:off x="1636018" y="1347276"/>
            <a:ext cx="10445484" cy="4424260"/>
          </a:xfrm>
          <a:prstGeom prst="roundRect">
            <a:avLst>
              <a:gd name="adj" fmla="val 329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D3961F7-A0E7-A993-74EF-DDB83F293BB8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2C5C2B0F-ED8E-DB74-2B18-9B4C46AA18D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Python-based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655059E-8B78-AF89-06F6-F84B3644E3C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655059E-8B78-AF89-06F6-F84B3644E3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269C847-6C09-53A2-0E50-67E3B04544E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4EA8780-A65B-8BBB-8507-64338F4469D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DC2201B-65EE-F661-59AC-FA2B46A0D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2BF5B33-8CE3-9ED8-3B61-50BFC2819E0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2F78173-A20D-87C9-7E4C-73E65D96B96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82EE516-85C9-9E66-A65F-3605E45A3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DA9F582F-562B-2A19-0D42-BC9657DA22C1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DA465234-7F0D-67DF-68AA-3C58305075CA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81E24D15-04B8-0EAA-3AEF-00223309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EDE55042-5118-E1A1-2A7C-00B3FFB15F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86674466-4609-FDE0-AD0A-57E5349894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FC77B677-EF44-B6E3-F79C-8007150290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CBB771BA-FF02-F1AA-9E15-6A8914DB77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715911"/>
              </p:ext>
            </p:extLst>
          </p:nvPr>
        </p:nvGraphicFramePr>
        <p:xfrm>
          <a:off x="1710588" y="1820532"/>
          <a:ext cx="10281256" cy="3748576"/>
        </p:xfrm>
        <a:graphic>
          <a:graphicData uri="http://schemas.openxmlformats.org/drawingml/2006/table">
            <a:tbl>
              <a:tblPr/>
              <a:tblGrid>
                <a:gridCol w="1946545">
                  <a:extLst>
                    <a:ext uri="{9D8B030D-6E8A-4147-A177-3AD203B41FA5}">
                      <a16:colId xmlns:a16="http://schemas.microsoft.com/office/drawing/2014/main" val="2910095063"/>
                    </a:ext>
                  </a:extLst>
                </a:gridCol>
                <a:gridCol w="2408903">
                  <a:extLst>
                    <a:ext uri="{9D8B030D-6E8A-4147-A177-3AD203B41FA5}">
                      <a16:colId xmlns:a16="http://schemas.microsoft.com/office/drawing/2014/main" val="4250190171"/>
                    </a:ext>
                  </a:extLst>
                </a:gridCol>
                <a:gridCol w="3355494">
                  <a:extLst>
                    <a:ext uri="{9D8B030D-6E8A-4147-A177-3AD203B41FA5}">
                      <a16:colId xmlns:a16="http://schemas.microsoft.com/office/drawing/2014/main" val="1291641904"/>
                    </a:ext>
                  </a:extLst>
                </a:gridCol>
                <a:gridCol w="2570314">
                  <a:extLst>
                    <a:ext uri="{9D8B030D-6E8A-4147-A177-3AD203B41FA5}">
                      <a16:colId xmlns:a16="http://schemas.microsoft.com/office/drawing/2014/main" val="3749585221"/>
                    </a:ext>
                  </a:extLst>
                </a:gridCol>
              </a:tblGrid>
              <a:tr h="159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Library / Tool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Category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Main Features &amp; Advantages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Typical Use-Cases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032698"/>
                  </a:ext>
                </a:extLst>
              </a:tr>
              <a:tr h="2956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TensorFlow</a:t>
                      </a:r>
                      <a:r>
                        <a:rPr lang="pl-PL" sz="2000" b="1" dirty="0"/>
                        <a:t> / </a:t>
                      </a:r>
                      <a:r>
                        <a:rPr lang="pl-PL" sz="2000" b="1" dirty="0" err="1"/>
                        <a:t>PyTorch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🤖 Deep Learning Representations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Build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 err="1"/>
                        <a:t>autoencoders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b="1" dirty="0" err="1"/>
                        <a:t>VAEs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b="1" dirty="0" err="1"/>
                        <a:t>contrastive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embeddings</a:t>
                      </a:r>
                      <a:r>
                        <a:rPr lang="pl-PL" sz="2000" dirty="0"/>
                        <a:t>.- </a:t>
                      </a:r>
                      <a:r>
                        <a:rPr lang="pl-PL" sz="2000" dirty="0" err="1"/>
                        <a:t>Learn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latent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spaces</a:t>
                      </a:r>
                      <a:r>
                        <a:rPr lang="pl-PL" sz="2000" dirty="0"/>
                        <a:t> for DR +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Deep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dimensionality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reduction</a:t>
                      </a:r>
                      <a:r>
                        <a:rPr lang="pl-PL" sz="2000" dirty="0"/>
                        <a:t>- Multi-</a:t>
                      </a:r>
                      <a:r>
                        <a:rPr lang="pl-PL" sz="2000" dirty="0" err="1"/>
                        <a:t>omics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representation</a:t>
                      </a:r>
                      <a:r>
                        <a:rPr lang="pl-PL" sz="2000" dirty="0"/>
                        <a:t> learning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37135"/>
                  </a:ext>
                </a:extLst>
              </a:tr>
              <a:tr h="3638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OpenTSNE</a:t>
                      </a:r>
                      <a:endParaRPr lang="pl-PL" sz="200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🌀 Optimized t-SNE Implementation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Faster, memory-efficient </a:t>
                      </a:r>
                      <a:r>
                        <a:rPr lang="pl-PL" sz="2000" b="1"/>
                        <a:t>t-SNE</a:t>
                      </a:r>
                      <a:r>
                        <a:rPr lang="pl-PL" sz="2000"/>
                        <a:t>.- Supports incremental learning, partial fits.- Integrates with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scanpy</a:t>
                      </a:r>
                      <a:r>
                        <a:rPr lang="pl-PL" sz="2000"/>
                        <a:t> and </a:t>
                      </a:r>
                      <a:r>
                        <a:rPr lang="pl-PL" sz="2000">
                          <a:latin typeface="Courier New" panose="02070309020205020404" pitchFamily="49" charset="0"/>
                        </a:rPr>
                        <a:t>sklearn</a:t>
                      </a:r>
                      <a:r>
                        <a:rPr lang="pl-PL" sz="2000"/>
                        <a:t>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Visualization of complex manifolds- scRNA-seq / cytometry datasets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970194"/>
                  </a:ext>
                </a:extLst>
              </a:tr>
              <a:tr h="2274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Yellowbrick</a:t>
                      </a:r>
                      <a:endParaRPr lang="pl-PL" sz="200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📊 Model Visualization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- Diagnostic tools for clustering validation (Silhouette, elbow plots).</a:t>
                      </a:r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- </a:t>
                      </a:r>
                      <a:r>
                        <a:rPr lang="pl-PL" sz="2000" dirty="0" err="1"/>
                        <a:t>Teaching</a:t>
                      </a:r>
                      <a:r>
                        <a:rPr lang="pl-PL" sz="2000" dirty="0"/>
                        <a:t>, model </a:t>
                      </a:r>
                      <a:r>
                        <a:rPr lang="pl-PL" sz="2000" dirty="0" err="1"/>
                        <a:t>evaluation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reporting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clustering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quality</a:t>
                      </a:r>
                      <a:endParaRPr lang="pl-PL" sz="2000" dirty="0"/>
                    </a:p>
                  </a:txBody>
                  <a:tcPr marL="22744" marR="22744" marT="11372" marB="11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03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088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469CA-89C2-6FDE-2D6D-37E7624A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9E6DF46-01B1-EA26-E91A-AA0403524103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7884FC4B-82B3-583E-ED9C-7650E5E5B49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7EA1CF1-E0AE-7BE5-A202-0C685066343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061E4007-EC26-4A2B-8830-0A576D1D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E106A63-2797-38D3-8189-CCF0F5ED99D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2B587ED-D4B4-C7C5-4A68-325CC97CE54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AC576114-8A58-230B-EA6F-A5682627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A4BCF1A7-9FC1-2742-A2EB-CE9F2CEEA03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Mind</a:t>
            </a:r>
            <a:r>
              <a:rPr lang="pl-PL" cap="small" spc="300" dirty="0">
                <a:latin typeface="Cambria" panose="02040503050406030204" pitchFamily="18" charset="0"/>
              </a:rPr>
              <a:t> the </a:t>
            </a:r>
            <a:r>
              <a:rPr lang="pl-PL" cap="small" spc="300" dirty="0" err="1">
                <a:latin typeface="Cambria" panose="02040503050406030204" pitchFamily="18" charset="0"/>
              </a:rPr>
              <a:t>variance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BAF8A1FA-555A-3D84-0D8C-12D29419B5F3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606AF85-AAD3-FFC0-5087-62BE5EF7635C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6B694B6C-F50A-4DAD-C6F0-170783E3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8D910C53-D429-2D77-6BE7-B286968469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A8FF21FC-EBE3-4C5C-4675-F11339844F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C3456B32-4F98-CDDB-D1A9-76634E95A2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52226" name="Picture 2">
            <a:extLst>
              <a:ext uri="{FF2B5EF4-FFF2-40B4-BE49-F238E27FC236}">
                <a16:creationId xmlns:a16="http://schemas.microsoft.com/office/drawing/2014/main" id="{F165115B-5880-54ED-7225-C1EB02AB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934" y="1335534"/>
            <a:ext cx="4454829" cy="431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>
            <a:extLst>
              <a:ext uri="{FF2B5EF4-FFF2-40B4-BE49-F238E27FC236}">
                <a16:creationId xmlns:a16="http://schemas.microsoft.com/office/drawing/2014/main" id="{05F0B500-9603-9DB0-7230-BD172E702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38" y="1340121"/>
            <a:ext cx="4531404" cy="431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6A4DCB86-0724-2A75-7AF1-087EF1E844F6}"/>
              </a:ext>
            </a:extLst>
          </p:cNvPr>
          <p:cNvSpPr/>
          <p:nvPr/>
        </p:nvSpPr>
        <p:spPr>
          <a:xfrm>
            <a:off x="4116154" y="5760047"/>
            <a:ext cx="5401472" cy="954107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4DFCFCB-B388-B223-88F9-47324C2972C0}"/>
              </a:ext>
            </a:extLst>
          </p:cNvPr>
          <p:cNvSpPr txBox="1"/>
          <p:nvPr/>
        </p:nvSpPr>
        <p:spPr>
          <a:xfrm>
            <a:off x="4116154" y="5742511"/>
            <a:ext cx="5868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Explained</a:t>
            </a:r>
            <a:r>
              <a:rPr lang="pl-PL" sz="2800" dirty="0"/>
              <a:t> </a:t>
            </a:r>
            <a:r>
              <a:rPr lang="pl-PL" sz="2800" dirty="0" err="1"/>
              <a:t>variance</a:t>
            </a:r>
            <a:r>
              <a:rPr lang="pl-PL" sz="2800" dirty="0"/>
              <a:t> in </a:t>
            </a:r>
            <a:r>
              <a:rPr lang="pl-PL" sz="2800" dirty="0" err="1"/>
              <a:t>DUDe</a:t>
            </a:r>
            <a:r>
              <a:rPr lang="pl-PL" sz="2800" dirty="0"/>
              <a:t> </a:t>
            </a:r>
            <a:r>
              <a:rPr lang="pl-PL" sz="2800" dirty="0" err="1"/>
              <a:t>dataset</a:t>
            </a:r>
            <a:r>
              <a:rPr lang="pl-PL" sz="2800" dirty="0"/>
              <a:t> </a:t>
            </a:r>
          </a:p>
          <a:p>
            <a:r>
              <a:rPr lang="pl-PL" sz="2800" dirty="0"/>
              <a:t>(</a:t>
            </a:r>
            <a:r>
              <a:rPr lang="pl-PL" sz="2800" dirty="0" err="1"/>
              <a:t>molecules</a:t>
            </a:r>
            <a:r>
              <a:rPr lang="pl-PL" sz="2800" dirty="0"/>
              <a:t> </a:t>
            </a:r>
            <a:r>
              <a:rPr lang="pl-PL" sz="2800" dirty="0" err="1"/>
              <a:t>inhibiting</a:t>
            </a:r>
            <a:r>
              <a:rPr lang="pl-PL" sz="2800" dirty="0"/>
              <a:t> ERK2 protein)</a:t>
            </a:r>
          </a:p>
        </p:txBody>
      </p:sp>
    </p:spTree>
    <p:extLst>
      <p:ext uri="{BB962C8B-B14F-4D97-AF65-F5344CB8AC3E}">
        <p14:creationId xmlns:p14="http://schemas.microsoft.com/office/powerpoint/2010/main" val="382889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2F96B-91B5-EA25-4AAF-75A6F158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EB3B38C-5883-A872-0913-99A0D955C067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5D3B97E9-5B72-D514-FEFD-70BFAFB59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FDB03F88-013C-E06A-4093-49D3A17A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6894A769-55F4-BCD4-1838-C40A5FFD0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7015DB6B-F548-94E5-53B1-7904A023EE0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Principal Components Analysis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7D4363C-41B1-66AB-AD7A-73EFD5A6891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DD493E5-F3E8-B9AA-5592-73D202B8AF4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CB2A1CD-6C18-3932-280F-DEC1BD8D7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0FD1B4F-A8D0-C977-65DE-066E3965535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13AA00-8015-2F66-74DC-A14DF885D12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C5BDEC8-F504-3ECB-2C50-AF81C02A8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862267B-037C-A4ED-69FD-178ED0E64A7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E12C308-770E-B655-FCB1-64D5B3917984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5C79C37E-AEFA-7AD8-6BC1-54302635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03FE21-2279-BBAD-BAA6-86960BCB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6" y="1344821"/>
            <a:ext cx="5123835" cy="512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4E3F6ED0-BB8A-9316-CFD6-F35B61774313}"/>
              </a:ext>
            </a:extLst>
          </p:cNvPr>
          <p:cNvSpPr/>
          <p:nvPr/>
        </p:nvSpPr>
        <p:spPr>
          <a:xfrm>
            <a:off x="7374638" y="1765090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16C3420-CEF2-77AB-EBBD-64135449AED6}"/>
              </a:ext>
            </a:extLst>
          </p:cNvPr>
          <p:cNvSpPr txBox="1"/>
          <p:nvPr/>
        </p:nvSpPr>
        <p:spPr>
          <a:xfrm>
            <a:off x="7374638" y="1903823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📏 </a:t>
            </a:r>
            <a:r>
              <a:rPr lang="pl-PL" sz="2800" dirty="0" err="1"/>
              <a:t>Linear</a:t>
            </a:r>
            <a:r>
              <a:rPr lang="pl-PL" sz="2800" dirty="0"/>
              <a:t> </a:t>
            </a:r>
            <a:r>
              <a:rPr lang="pl-PL" sz="2800" dirty="0" err="1"/>
              <a:t>dimensionality</a:t>
            </a:r>
            <a:r>
              <a:rPr lang="pl-PL" sz="2800" dirty="0"/>
              <a:t> </a:t>
            </a:r>
            <a:r>
              <a:rPr lang="pl-PL" sz="2800" dirty="0" err="1"/>
              <a:t>reduction</a:t>
            </a:r>
            <a:r>
              <a:rPr lang="pl-PL" sz="2800" dirty="0"/>
              <a:t> </a:t>
            </a:r>
            <a:r>
              <a:rPr lang="pl-PL" sz="2800" dirty="0" err="1"/>
              <a:t>method</a:t>
            </a:r>
            <a:endParaRPr lang="pl-PL" sz="2800" dirty="0"/>
          </a:p>
        </p:txBody>
      </p: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343169E0-C325-06B4-B8DF-69751083A0D6}"/>
              </a:ext>
            </a:extLst>
          </p:cNvPr>
          <p:cNvSpPr/>
          <p:nvPr/>
        </p:nvSpPr>
        <p:spPr>
          <a:xfrm>
            <a:off x="7374638" y="3242288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766032D-4EEC-74D6-66A4-74C41053DDBF}"/>
              </a:ext>
            </a:extLst>
          </p:cNvPr>
          <p:cNvSpPr txBox="1"/>
          <p:nvPr/>
        </p:nvSpPr>
        <p:spPr>
          <a:xfrm>
            <a:off x="7374638" y="3381020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Find</a:t>
            </a:r>
            <a:r>
              <a:rPr lang="pl-PL" sz="2800" dirty="0"/>
              <a:t>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uncorrelated</a:t>
            </a:r>
            <a:r>
              <a:rPr lang="pl-PL" sz="2800" dirty="0"/>
              <a:t> </a:t>
            </a:r>
            <a:r>
              <a:rPr lang="pl-PL" sz="2800" dirty="0" err="1"/>
              <a:t>variables</a:t>
            </a:r>
            <a:endParaRPr lang="pl-PL" sz="2800" dirty="0"/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60E9B83D-7255-29CC-8798-0ABC0F809524}"/>
              </a:ext>
            </a:extLst>
          </p:cNvPr>
          <p:cNvSpPr/>
          <p:nvPr/>
        </p:nvSpPr>
        <p:spPr>
          <a:xfrm>
            <a:off x="7360124" y="4719486"/>
            <a:ext cx="4582560" cy="16443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FF2B005D-17F5-EC13-C210-634A7671EBF2}"/>
              </a:ext>
            </a:extLst>
          </p:cNvPr>
          <p:cNvSpPr txBox="1"/>
          <p:nvPr/>
        </p:nvSpPr>
        <p:spPr>
          <a:xfrm>
            <a:off x="7360124" y="4858219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Rotate</a:t>
            </a:r>
            <a:r>
              <a:rPr lang="pl-PL" sz="2800" dirty="0"/>
              <a:t> the data </a:t>
            </a:r>
            <a:r>
              <a:rPr lang="pl-PL" sz="2800" dirty="0" err="1"/>
              <a:t>axes</a:t>
            </a:r>
            <a:r>
              <a:rPr lang="pl-PL" sz="2800" dirty="0"/>
              <a:t> </a:t>
            </a:r>
            <a:r>
              <a:rPr lang="pl-PL" sz="2800" dirty="0" err="1"/>
              <a:t>so</a:t>
            </a:r>
            <a:r>
              <a:rPr lang="pl-PL" sz="2800" dirty="0"/>
              <a:t> </a:t>
            </a:r>
            <a:r>
              <a:rPr lang="pl-PL" sz="2800" dirty="0" err="1"/>
              <a:t>that</a:t>
            </a:r>
            <a:r>
              <a:rPr lang="pl-PL" sz="2800" dirty="0"/>
              <a:t> the </a:t>
            </a:r>
            <a:r>
              <a:rPr lang="pl-PL" sz="2800" dirty="0" err="1"/>
              <a:t>first</a:t>
            </a:r>
            <a:r>
              <a:rPr lang="pl-PL" sz="2800" dirty="0"/>
              <a:t> </a:t>
            </a:r>
            <a:r>
              <a:rPr lang="pl-PL" sz="2800" dirty="0" err="1"/>
              <a:t>axis</a:t>
            </a:r>
            <a:r>
              <a:rPr lang="pl-PL" sz="2800" dirty="0"/>
              <a:t> (PC1) </a:t>
            </a:r>
            <a:r>
              <a:rPr lang="pl-PL" sz="2800" dirty="0" err="1"/>
              <a:t>captures</a:t>
            </a:r>
            <a:r>
              <a:rPr lang="pl-PL" sz="2800" dirty="0"/>
              <a:t> the most </a:t>
            </a:r>
            <a:r>
              <a:rPr lang="pl-PL" sz="2800" dirty="0" err="1"/>
              <a:t>variance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29616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5CD3F-3B84-BDA2-3B46-A046940F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4F58195-6493-C610-9764-551787F3628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CA5EDC10-C6CF-3CC7-6D04-243E2FE68DE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ADFCA53-3326-2F7E-A0FE-175F882DCC6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1025CAF5-210D-A846-FBD4-0F801753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9513D7A-8663-9D8D-BB02-5D61D398BB9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ED6098D-8778-91E0-0546-C305398775B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20543416-8A73-DF62-518A-C5478008F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E6119AC2-D704-12C8-6F12-2353322F852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Do </a:t>
            </a:r>
            <a:r>
              <a:rPr lang="pl-PL" cap="small" spc="300" dirty="0" err="1">
                <a:latin typeface="Cambria" panose="02040503050406030204" pitchFamily="18" charset="0"/>
              </a:rPr>
              <a:t>you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see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clusters</a:t>
            </a:r>
            <a:r>
              <a:rPr lang="pl-PL" cap="small" spc="300" dirty="0">
                <a:latin typeface="Cambria" panose="02040503050406030204" pitchFamily="18" charset="0"/>
              </a:rPr>
              <a:t>? </a:t>
            </a:r>
            <a:r>
              <a:rPr lang="pl-PL" cap="small" spc="300" dirty="0" err="1">
                <a:latin typeface="Cambria" panose="02040503050406030204" pitchFamily="18" charset="0"/>
              </a:rPr>
              <a:t>Recalculate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39BCE36-7114-FB1F-F169-ECFCA3717D1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39BCE36-7114-FB1F-F169-ECFCA3717D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69C3E6AA-3908-4227-5FA6-CEC518E7AD5B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7B51EE36-56B8-576A-C56C-F6D84CD1803C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A91C5FD7-6BEE-F503-DC4C-74C41338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4D84FEC0-758F-D4CB-A31B-02513D1B5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7F0927B4-D741-38F0-C9C4-E82C98F5C3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BF3A8FE0-D2FD-E4D6-9490-8FE9A12507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7" name="Obraz 6" descr="Obraz zawierający wzór&#10;&#10;Zawartość wygenerowana przez AI może być niepoprawna.">
            <a:extLst>
              <a:ext uri="{FF2B5EF4-FFF2-40B4-BE49-F238E27FC236}">
                <a16:creationId xmlns:a16="http://schemas.microsoft.com/office/drawing/2014/main" id="{8410CA3D-E043-73B8-DC61-12F3495943F5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47562"/>
          <a:stretch>
            <a:fillRect/>
          </a:stretch>
        </p:blipFill>
        <p:spPr>
          <a:xfrm>
            <a:off x="2157723" y="1217166"/>
            <a:ext cx="4271791" cy="2587146"/>
          </a:xfrm>
          <a:prstGeom prst="rect">
            <a:avLst/>
          </a:prstGeom>
        </p:spPr>
      </p:pic>
      <p:pic>
        <p:nvPicPr>
          <p:cNvPr id="8" name="Obraz 7" descr="Obraz zawierający wzór&#10;&#10;Zawartość wygenerowana przez AI może być niepoprawna.">
            <a:extLst>
              <a:ext uri="{FF2B5EF4-FFF2-40B4-BE49-F238E27FC236}">
                <a16:creationId xmlns:a16="http://schemas.microsoft.com/office/drawing/2014/main" id="{4C2568BD-BFA4-C5DF-B813-2272CE52A41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52337"/>
          <a:stretch>
            <a:fillRect/>
          </a:stretch>
        </p:blipFill>
        <p:spPr>
          <a:xfrm>
            <a:off x="2157723" y="3804311"/>
            <a:ext cx="4271791" cy="2846343"/>
          </a:xfrm>
          <a:prstGeom prst="rect">
            <a:avLst/>
          </a:prstGeom>
        </p:spPr>
      </p:pic>
      <p:pic>
        <p:nvPicPr>
          <p:cNvPr id="13" name="Obraz 12" descr="Obraz zawierający Czcionka, tekst, biały, pismo odręczne&#10;&#10;Zawartość wygenerowana przez AI może być niepoprawna.">
            <a:extLst>
              <a:ext uri="{FF2B5EF4-FFF2-40B4-BE49-F238E27FC236}">
                <a16:creationId xmlns:a16="http://schemas.microsoft.com/office/drawing/2014/main" id="{67F4EA17-C77B-C111-5545-F05FCF601E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55781" y="3672161"/>
            <a:ext cx="4807938" cy="883621"/>
          </a:xfrm>
          <a:prstGeom prst="rect">
            <a:avLst/>
          </a:prstGeom>
        </p:spPr>
      </p:pic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5F2D25FF-2FCA-6612-1BE7-4C3703B34063}"/>
              </a:ext>
            </a:extLst>
          </p:cNvPr>
          <p:cNvSpPr/>
          <p:nvPr/>
        </p:nvSpPr>
        <p:spPr>
          <a:xfrm>
            <a:off x="6968470" y="1316270"/>
            <a:ext cx="4582560" cy="2050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A60CA54-1521-09DA-A182-4037F54F82A8}"/>
              </a:ext>
            </a:extLst>
          </p:cNvPr>
          <p:cNvSpPr txBox="1"/>
          <p:nvPr/>
        </p:nvSpPr>
        <p:spPr>
          <a:xfrm>
            <a:off x="6982984" y="1470232"/>
            <a:ext cx="4582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Perplexity</a:t>
            </a:r>
            <a:r>
              <a:rPr lang="pl-PL" sz="2800" dirty="0"/>
              <a:t> </a:t>
            </a:r>
            <a:r>
              <a:rPr lang="pl-PL" sz="2800" dirty="0" err="1"/>
              <a:t>can</a:t>
            </a:r>
            <a:r>
              <a:rPr lang="pl-PL" sz="2800" dirty="0"/>
              <a:t> be </a:t>
            </a:r>
            <a:r>
              <a:rPr lang="pl-PL" sz="2800" dirty="0" err="1"/>
              <a:t>interpreted</a:t>
            </a:r>
            <a:r>
              <a:rPr lang="pl-PL" sz="2800" dirty="0"/>
              <a:t> as </a:t>
            </a:r>
            <a:r>
              <a:rPr lang="pl-PL" sz="2800" b="1" dirty="0"/>
              <a:t>“</a:t>
            </a:r>
            <a:r>
              <a:rPr lang="pl-PL" sz="2800" b="1" dirty="0" err="1"/>
              <a:t>expected</a:t>
            </a:r>
            <a:r>
              <a:rPr lang="pl-PL" sz="2800" b="1" dirty="0"/>
              <a:t> </a:t>
            </a:r>
            <a:r>
              <a:rPr lang="pl-PL" sz="2800" b="1" dirty="0" err="1"/>
              <a:t>number</a:t>
            </a:r>
            <a:r>
              <a:rPr lang="pl-PL" sz="2800" b="1" dirty="0"/>
              <a:t> of </a:t>
            </a:r>
            <a:r>
              <a:rPr lang="pl-PL" sz="2800" b="1" dirty="0" err="1"/>
              <a:t>close</a:t>
            </a:r>
            <a:r>
              <a:rPr lang="pl-PL" sz="2800" b="1" dirty="0"/>
              <a:t> </a:t>
            </a:r>
            <a:r>
              <a:rPr lang="pl-PL" sz="2800" b="1" dirty="0" err="1"/>
              <a:t>neighbors</a:t>
            </a:r>
            <a:r>
              <a:rPr lang="pl-PL" sz="2800" b="1" dirty="0"/>
              <a:t>”</a:t>
            </a:r>
            <a:r>
              <a:rPr lang="pl-PL" sz="2800" dirty="0"/>
              <a:t> for </a:t>
            </a:r>
            <a:r>
              <a:rPr lang="pl-PL" sz="2800" dirty="0" err="1"/>
              <a:t>each</a:t>
            </a:r>
            <a:r>
              <a:rPr lang="pl-PL" sz="2800" dirty="0"/>
              <a:t> point</a:t>
            </a:r>
          </a:p>
        </p:txBody>
      </p:sp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58F2EA2C-B243-624B-C2B5-AC607B4AEF1F}"/>
              </a:ext>
            </a:extLst>
          </p:cNvPr>
          <p:cNvSpPr/>
          <p:nvPr/>
        </p:nvSpPr>
        <p:spPr>
          <a:xfrm>
            <a:off x="7066645" y="4664058"/>
            <a:ext cx="4582560" cy="205009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EAD33B5E-4FAA-0AD4-7C00-1694BEE761CD}"/>
              </a:ext>
            </a:extLst>
          </p:cNvPr>
          <p:cNvSpPr txBox="1"/>
          <p:nvPr/>
        </p:nvSpPr>
        <p:spPr>
          <a:xfrm>
            <a:off x="7081159" y="4818020"/>
            <a:ext cx="45825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Related</a:t>
            </a:r>
            <a:r>
              <a:rPr lang="pl-PL" sz="2800" dirty="0"/>
              <a:t> to the </a:t>
            </a:r>
            <a:r>
              <a:rPr lang="pl-PL" sz="2800" b="1" dirty="0" err="1"/>
              <a:t>variance</a:t>
            </a:r>
            <a:r>
              <a:rPr lang="pl-PL" sz="2800" b="1" dirty="0"/>
              <a:t> of the </a:t>
            </a:r>
            <a:r>
              <a:rPr lang="pl-PL" sz="2800" b="1" dirty="0" err="1"/>
              <a:t>Gaussian</a:t>
            </a:r>
            <a:r>
              <a:rPr lang="pl-PL" sz="2800" b="1" dirty="0"/>
              <a:t> </a:t>
            </a:r>
            <a:r>
              <a:rPr lang="pl-PL" sz="2800" b="1" dirty="0" err="1"/>
              <a:t>kernel</a:t>
            </a:r>
            <a:r>
              <a:rPr lang="pl-PL" sz="2800" dirty="0"/>
              <a:t> </a:t>
            </a:r>
            <a:r>
              <a:rPr lang="pl-PL" sz="2800" dirty="0" err="1"/>
              <a:t>used</a:t>
            </a:r>
            <a:r>
              <a:rPr lang="pl-PL" sz="2800" dirty="0"/>
              <a:t> to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pairwise</a:t>
            </a:r>
            <a:r>
              <a:rPr lang="pl-PL" sz="2800" dirty="0"/>
              <a:t> </a:t>
            </a:r>
            <a:r>
              <a:rPr lang="pl-PL" sz="2800" dirty="0" err="1"/>
              <a:t>similarities</a:t>
            </a:r>
            <a:r>
              <a:rPr lang="pl-PL" sz="2800" dirty="0"/>
              <a:t> in high-</a:t>
            </a:r>
            <a:r>
              <a:rPr lang="pl-PL" sz="2800" dirty="0" err="1"/>
              <a:t>dimensional</a:t>
            </a:r>
            <a:r>
              <a:rPr lang="pl-PL" sz="2800" dirty="0"/>
              <a:t> </a:t>
            </a:r>
            <a:r>
              <a:rPr lang="pl-PL" sz="2800" dirty="0" err="1"/>
              <a:t>space</a:t>
            </a:r>
            <a:r>
              <a:rPr lang="pl-P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5976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425B16-DCF2-5A2C-FA20-A9B63AD9A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C3CB72B-F2E9-23C5-DE3F-2A46B75C9CB9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1CD213A2-A45E-C038-93E0-D0E0820615E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BDBD114-C24C-E942-DAC9-3E40D6E30E4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7F66BBD-A577-DFCF-3D16-9D5F9345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F22BA1B-9F28-D2C8-E798-B2C4AC794F8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0C868E4-EB93-EC9A-548C-8AAF543ADA1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D6100D2B-E8CB-81F5-B19A-3A490757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0E48761F-F571-DE78-DE95-7FF66B2DACD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Do </a:t>
            </a:r>
            <a:r>
              <a:rPr lang="pl-PL" cap="small" spc="300" dirty="0" err="1">
                <a:latin typeface="Cambria" panose="02040503050406030204" pitchFamily="18" charset="0"/>
              </a:rPr>
              <a:t>you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see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clusters</a:t>
            </a:r>
            <a:r>
              <a:rPr lang="pl-PL" cap="small" spc="300" dirty="0">
                <a:latin typeface="Cambria" panose="02040503050406030204" pitchFamily="18" charset="0"/>
              </a:rPr>
              <a:t>? </a:t>
            </a:r>
            <a:r>
              <a:rPr lang="pl-PL" cap="small" spc="300" dirty="0" err="1">
                <a:latin typeface="Cambria" panose="02040503050406030204" pitchFamily="18" charset="0"/>
              </a:rPr>
              <a:t>Recalculate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1C5A7AB-274A-E73D-671A-51F2DF06A20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1C5A7AB-274A-E73D-671A-51F2DF06A2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9BD399F7-3EB1-9AE4-7659-F906807D872E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17925BC9-A91A-534F-AA49-F99CEFC28F67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D61DC7C0-4237-F5AD-CF5D-83B005C01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A2378612-40EF-5980-A89F-7E12EBE216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09036A24-E75D-3807-4549-DE0E5F9BE8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955E576C-1D62-7607-2EF6-DD031F3F5E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3" name="Obraz 2" descr="Obraz zawierający tekst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D60A3A9A-5B76-5542-EB2E-43E8B8EEDB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45430" y="1347495"/>
            <a:ext cx="9894626" cy="2225856"/>
          </a:xfrm>
          <a:prstGeom prst="rect">
            <a:avLst/>
          </a:prstGeom>
        </p:spPr>
      </p:pic>
      <p:pic>
        <p:nvPicPr>
          <p:cNvPr id="12" name="Obraz 11" descr="Obraz zawierający Czcionka, linia, tekst, Wykres&#10;&#10;Zawartość wygenerowana przez AI może być niepoprawna.">
            <a:extLst>
              <a:ext uri="{FF2B5EF4-FFF2-40B4-BE49-F238E27FC236}">
                <a16:creationId xmlns:a16="http://schemas.microsoft.com/office/drawing/2014/main" id="{1CE3A8EA-B5D6-9020-8E7B-0D3CC02790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5429" y="3790146"/>
            <a:ext cx="9902029" cy="2096693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31CC7AC5-CE52-CCAF-7CC6-817EDFE81E24}"/>
              </a:ext>
            </a:extLst>
          </p:cNvPr>
          <p:cNvSpPr txBox="1"/>
          <p:nvPr/>
        </p:nvSpPr>
        <p:spPr>
          <a:xfrm>
            <a:off x="3642285" y="6103634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distill.pub</a:t>
            </a:r>
            <a:r>
              <a:rPr lang="pl-PL" dirty="0"/>
              <a:t>/2016/</a:t>
            </a:r>
            <a:r>
              <a:rPr lang="pl-PL" dirty="0" err="1"/>
              <a:t>misread-tsne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5280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B7FB3C-C71A-D1E9-6E27-D2E6F755B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1EF8C7C-4BAB-D916-35EE-4A9BF477FD44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67FC00A9-2353-B459-84FF-6BE1E7395A7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7136B2E-2235-36DB-AF2E-221E536C976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631569B-6BEE-2C88-8E03-20A10D343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8F2DEE4-9764-0067-59A5-17A2A58DCC9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1F4A5BE5-34B6-7300-6971-6952FD1D2D0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EBE55A59-23BA-DB72-2DAA-81D49097E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C49912DE-D85D-27B0-24CE-9AF95C26261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Don’t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believe</a:t>
            </a:r>
            <a:r>
              <a:rPr lang="pl-PL" cap="small" spc="300" dirty="0">
                <a:latin typeface="Cambria" panose="02040503050406030204" pitchFamily="18" charset="0"/>
              </a:rPr>
              <a:t> the </a:t>
            </a:r>
            <a:r>
              <a:rPr lang="pl-PL" cap="small" spc="300" dirty="0" err="1">
                <a:latin typeface="Cambria" panose="02040503050406030204" pitchFamily="18" charset="0"/>
              </a:rPr>
              <a:t>distances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2A736AE-9141-8838-3694-53430C45968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2A736AE-9141-8838-3694-53430C4596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E768816D-E6CA-5609-1A2C-A298C65D9B87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B7DE4510-560A-3F88-60B4-CBF29165E28E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FA8FC3F1-F797-B5BE-D425-581172E4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2F1EA856-FAB6-2F2C-E07C-970976E27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8068F61B-9F1F-D040-6803-869397F483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B44A13BD-24E2-F9C5-4747-24FB041F10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3" name="Obraz 2" descr="Obraz zawierający linia, Wykres, diagram, Czcionka&#10;&#10;Zawartość wygenerowana przez AI może być niepoprawna.">
            <a:extLst>
              <a:ext uri="{FF2B5EF4-FFF2-40B4-BE49-F238E27FC236}">
                <a16:creationId xmlns:a16="http://schemas.microsoft.com/office/drawing/2014/main" id="{A994ED14-3B6B-1AF2-8FF8-C93F9329E9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83283" y="1313755"/>
            <a:ext cx="10173916" cy="2364361"/>
          </a:xfrm>
          <a:prstGeom prst="rect">
            <a:avLst/>
          </a:prstGeom>
        </p:spPr>
      </p:pic>
      <p:pic>
        <p:nvPicPr>
          <p:cNvPr id="7" name="Obraz 6" descr="Obraz zawierający linia, diagram, Wykres, zrzut ekranu&#10;&#10;Zawartość wygenerowana przez AI może być niepoprawna.">
            <a:extLst>
              <a:ext uri="{FF2B5EF4-FFF2-40B4-BE49-F238E27FC236}">
                <a16:creationId xmlns:a16="http://schemas.microsoft.com/office/drawing/2014/main" id="{6E6454F3-F84A-99C5-B63F-67736E56059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83283" y="3850059"/>
            <a:ext cx="10191725" cy="2322849"/>
          </a:xfrm>
          <a:prstGeom prst="rect">
            <a:avLst/>
          </a:prstGeom>
        </p:spPr>
      </p:pic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BD5B583-2F15-21D5-DF36-DD16D1AA255B}"/>
              </a:ext>
            </a:extLst>
          </p:cNvPr>
          <p:cNvSpPr txBox="1"/>
          <p:nvPr/>
        </p:nvSpPr>
        <p:spPr>
          <a:xfrm>
            <a:off x="3609908" y="6240651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distill.pub</a:t>
            </a:r>
            <a:r>
              <a:rPr lang="pl-PL" dirty="0"/>
              <a:t>/2016/</a:t>
            </a:r>
            <a:r>
              <a:rPr lang="pl-PL" dirty="0" err="1"/>
              <a:t>misread-tsne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4916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90E8A-5AF1-7784-F908-A9FFA3BE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3C1627A-7C22-2E4D-27C8-0D17FCE79B48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28C47568-F254-754B-4B40-2B9074CE5B6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9190980C-B08B-86CD-E80C-0807AEFC0DF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E3C8D7C6-8984-1BD7-9414-C2231E08D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FAAA14D0-CC87-04E4-05EF-E811A71C7D4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C1E3A3D-8E14-64C3-5495-E90AC4BB853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00347073-03CE-5285-418C-341C7D0A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6A63B811-E19D-A127-B128-BB1CF75D345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Spatial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distribution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can</a:t>
            </a:r>
            <a:r>
              <a:rPr lang="pl-PL" cap="small" spc="300" dirty="0">
                <a:latin typeface="Cambria" panose="02040503050406030204" pitchFamily="18" charset="0"/>
              </a:rPr>
              <a:t> be </a:t>
            </a:r>
            <a:r>
              <a:rPr lang="pl-PL" cap="small" spc="300" dirty="0" err="1">
                <a:latin typeface="Cambria" panose="02040503050406030204" pitchFamily="18" charset="0"/>
              </a:rPr>
              <a:t>misleading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92A56F1-A81F-1BE2-31F5-25980F67DCC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92A56F1-A81F-1BE2-31F5-25980F67DC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B5BD1E9A-72EE-8BBF-A00C-5887D04F14C7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57627A3-0A0A-242D-6F48-1376D9623F89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913D7EC6-E534-9F00-1788-0227D99BB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66AF05B0-F217-31E7-2AD8-56DA5FE919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AE20D001-3182-DFF7-2F97-E453D8D62C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B99965AA-F7C6-6F01-D2C8-1146563660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Obraz 3" descr="Obraz zawierający zrzut ekranu, linia, Czcionka&#10;&#10;Zawartość wygenerowana przez AI może być niepoprawna.">
            <a:extLst>
              <a:ext uri="{FF2B5EF4-FFF2-40B4-BE49-F238E27FC236}">
                <a16:creationId xmlns:a16="http://schemas.microsoft.com/office/drawing/2014/main" id="{692F670E-FD89-42FF-5750-018CBB8F8F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5281" y="1340120"/>
            <a:ext cx="10166736" cy="2337995"/>
          </a:xfrm>
          <a:prstGeom prst="rect">
            <a:avLst/>
          </a:prstGeom>
        </p:spPr>
      </p:pic>
      <p:pic>
        <p:nvPicPr>
          <p:cNvPr id="14" name="Obraz 13" descr="Obraz zawierający Czcionka, linia, Wielobarwność&#10;&#10;Zawartość wygenerowana przez AI może być niepoprawna.">
            <a:extLst>
              <a:ext uri="{FF2B5EF4-FFF2-40B4-BE49-F238E27FC236}">
                <a16:creationId xmlns:a16="http://schemas.microsoft.com/office/drawing/2014/main" id="{BDE3F94A-E7AB-770F-03AC-ACC33D1996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15281" y="3900708"/>
            <a:ext cx="10183012" cy="2205124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3B2E36F4-A226-B9DB-CFDA-4839859BD78A}"/>
              </a:ext>
            </a:extLst>
          </p:cNvPr>
          <p:cNvSpPr txBox="1"/>
          <p:nvPr/>
        </p:nvSpPr>
        <p:spPr>
          <a:xfrm>
            <a:off x="3568057" y="6328425"/>
            <a:ext cx="610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distill.pub</a:t>
            </a:r>
            <a:r>
              <a:rPr lang="pl-PL" dirty="0"/>
              <a:t>/2016/</a:t>
            </a:r>
            <a:r>
              <a:rPr lang="pl-PL" dirty="0" err="1"/>
              <a:t>misread-tsne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23090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Cell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types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93433F1-3FEA-FE41-E0FE-914BB99AC31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3C7CB81-FA56-404B-0277-00E4965466A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3CE7D50-F339-80D7-E45F-8A67AC7D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E69F72D-F2AC-081A-E631-CB8026607C9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5B0DC3-4767-D741-A9D9-9C4E4EA957A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AB60865-EC47-B6CC-3162-1F19431E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E1D0F32-FAB4-0EBC-FD37-B498A7073976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097832CF-6096-8FB4-089C-6C605163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84118B70-F81A-3722-0EAE-51DF20DC6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75A2360C-2AC7-5AB2-B2D5-1ED63EBF19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BEA72768-DEA3-7318-B9C0-E84BC14F0B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56322" name="Picture 2" descr="Dimensionality reduction for visualizing single-cell data using UMAP ...">
            <a:extLst>
              <a:ext uri="{FF2B5EF4-FFF2-40B4-BE49-F238E27FC236}">
                <a16:creationId xmlns:a16="http://schemas.microsoft.com/office/drawing/2014/main" id="{45BAC8A2-4053-1EB7-FCFA-13616B0FF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77" y="1340121"/>
            <a:ext cx="7060642" cy="52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31AB2C-4276-83A9-3DEA-9AA349088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FC46B82-AD5B-8C60-A287-AFD0090E2CF5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00A1118-B416-E931-DE84-77533B22824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Tumor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type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015FE0B-21E9-5515-B972-327E5598A2C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015FE0B-21E9-5515-B972-327E5598A2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44D2EE09-BD1B-D7DA-D925-F41007956EE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0348793-9FB8-E92F-298C-77F6BAB0915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69638FC-30B5-652F-BF69-BC6422A52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6C48388-A7EC-823D-030A-E1A1ABD2D77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F931E1F-E65E-7083-5033-529905D1B55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FB9BE313-B01F-591A-5617-47CDB694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707F6C4-8D64-A83D-FBF2-73879D0951DD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78FB354D-E260-86F4-6921-E6867C22DBD8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366D97CE-FD8E-99A7-12B8-A86C42A9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E265F121-9D70-D3CC-3757-3D8D78851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8023D3F6-4A12-9A6C-D617-5C9D061D4A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F3486E29-F384-D7DA-2944-280E9D7E9C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58370" name="Picture 2" descr="Analysis of the cell types of the tumor microenvironment in lung ...">
            <a:extLst>
              <a:ext uri="{FF2B5EF4-FFF2-40B4-BE49-F238E27FC236}">
                <a16:creationId xmlns:a16="http://schemas.microsoft.com/office/drawing/2014/main" id="{87F27AAD-A629-FC23-D6BA-6B2D2685C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2"/>
          <a:stretch>
            <a:fillRect/>
          </a:stretch>
        </p:blipFill>
        <p:spPr bwMode="auto">
          <a:xfrm>
            <a:off x="1745456" y="1377002"/>
            <a:ext cx="10225777" cy="418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A1B6FF1-FCC1-4301-50F0-FAE1BBA2C32C}"/>
              </a:ext>
            </a:extLst>
          </p:cNvPr>
          <p:cNvSpPr txBox="1"/>
          <p:nvPr/>
        </p:nvSpPr>
        <p:spPr>
          <a:xfrm>
            <a:off x="1745455" y="5636234"/>
            <a:ext cx="102257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Gustafsson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J., Anton, M.,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Roshanzamir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F.,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Jörnsten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Kerkhoven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E. J., Robinson, J. L., &amp; Nielsen, J. (2023).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Generation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context-specific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genome-scale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metabolic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derived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from single-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cell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RNA-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Seq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data. 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Proceedings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the 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National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Academy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Sciences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120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(6), e2217868120.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807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3548B-93D5-A9FE-E7E9-471CEC653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17A91AF-6A63-62DE-A709-E3A497A089F0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13E15-E384-AFD3-B33C-E8491604012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scGPT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842B6611-7CDA-42A2-863F-0806D6F2334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842B6611-7CDA-42A2-863F-0806D6F233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1681EA57-7D1A-CA4B-79B5-CE1C8137D80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0C1BF8B-4381-8C78-1C60-D8FAC5D0A2A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37D9D40-A639-2B5F-E5AA-5F74DEADC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4C1FBFF-E139-E276-4E7F-8527A1B154B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DF05B6C-8F70-2DAE-E2A9-4C4039CBA2B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626F2FB9-7A3F-9804-D607-42F7DB770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3FC4F50-2C7D-1153-D1E4-F1667AB8ECAA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6057C80-8885-DED4-7697-C3F0977AD251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5F1FD106-C3E8-A319-81E4-21C8C881E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BFF6217C-EE06-46AF-E422-5309EF498F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693FEBC5-31D6-56B6-1723-27D6459041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A0BEF1F6-1C3D-31D1-469C-44952DE03E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" name="Obraz 2" descr="Obraz zawierający Czcionka, diagram, zrzut ekranu, tekst&#10;&#10;Zawartość wygenerowana przez AI może być niepoprawna.">
            <a:extLst>
              <a:ext uri="{FF2B5EF4-FFF2-40B4-BE49-F238E27FC236}">
                <a16:creationId xmlns:a16="http://schemas.microsoft.com/office/drawing/2014/main" id="{AC66302B-2C91-D34F-B35F-FAAE611F01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21604" y="1438431"/>
            <a:ext cx="10001881" cy="2435478"/>
          </a:xfrm>
          <a:prstGeom prst="rect">
            <a:avLst/>
          </a:prstGeom>
        </p:spPr>
      </p:pic>
      <p:pic>
        <p:nvPicPr>
          <p:cNvPr id="10" name="Obraz 9" descr="Obraz zawierający tekst, diagram, mapa, zrzut ekranu&#10;&#10;Zawartość wygenerowana przez AI może być niepoprawna.">
            <a:extLst>
              <a:ext uri="{FF2B5EF4-FFF2-40B4-BE49-F238E27FC236}">
                <a16:creationId xmlns:a16="http://schemas.microsoft.com/office/drawing/2014/main" id="{53156315-B5AE-8099-D340-9DD30BCED6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66884" y="3938829"/>
            <a:ext cx="2952136" cy="2837331"/>
          </a:xfrm>
          <a:prstGeom prst="rect">
            <a:avLst/>
          </a:prstGeom>
        </p:spPr>
      </p:pic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90F063A8-31C1-07FE-E312-46CD094D40CB}"/>
              </a:ext>
            </a:extLst>
          </p:cNvPr>
          <p:cNvSpPr/>
          <p:nvPr/>
        </p:nvSpPr>
        <p:spPr>
          <a:xfrm>
            <a:off x="6576539" y="4727590"/>
            <a:ext cx="5010672" cy="1614216"/>
          </a:xfrm>
          <a:prstGeom prst="roundRect">
            <a:avLst>
              <a:gd name="adj" fmla="val 96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C5D3411-5EE6-E9A9-0422-8D426E098D59}"/>
              </a:ext>
            </a:extLst>
          </p:cNvPr>
          <p:cNvSpPr txBox="1"/>
          <p:nvPr/>
        </p:nvSpPr>
        <p:spPr>
          <a:xfrm>
            <a:off x="6667851" y="4870315"/>
            <a:ext cx="4949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🔹</a:t>
            </a:r>
            <a:r>
              <a:rPr lang="pl-PL" sz="2800" dirty="0" err="1"/>
              <a:t>cell</a:t>
            </a:r>
            <a:r>
              <a:rPr lang="pl-PL" sz="2800" dirty="0"/>
              <a:t> </a:t>
            </a:r>
            <a:r>
              <a:rPr lang="pl-PL" sz="2800" dirty="0" err="1"/>
              <a:t>classification</a:t>
            </a:r>
            <a:endParaRPr lang="pl-PL" sz="2800" dirty="0"/>
          </a:p>
          <a:p>
            <a:r>
              <a:rPr lang="pl-PL" sz="2800" dirty="0"/>
              <a:t>🔹​</a:t>
            </a:r>
            <a:r>
              <a:rPr lang="pl-PL" sz="2800" dirty="0" err="1"/>
              <a:t>unseen</a:t>
            </a:r>
            <a:r>
              <a:rPr lang="pl-PL" sz="2800" dirty="0"/>
              <a:t> </a:t>
            </a:r>
            <a:r>
              <a:rPr lang="pl-PL" sz="2800" dirty="0" err="1"/>
              <a:t>gene</a:t>
            </a:r>
            <a:r>
              <a:rPr lang="pl-PL" sz="2800" dirty="0"/>
              <a:t> </a:t>
            </a:r>
            <a:r>
              <a:rPr lang="pl-PL" sz="2800" dirty="0" err="1"/>
              <a:t>perturbation</a:t>
            </a:r>
            <a:r>
              <a:rPr lang="pl-PL" sz="2800" dirty="0"/>
              <a:t> </a:t>
            </a:r>
            <a:r>
              <a:rPr lang="pl-PL" sz="2800" dirty="0" err="1"/>
              <a:t>responses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093847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22D35-69A6-53D4-C43D-05DE26160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11781BD-EE13-820D-5BBF-1C0B3CE2C2B2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0C6E9871-18A7-E770-4333-C1C45C92696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Visualizing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chemical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space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3EF81B4C-10FF-B56B-C13D-89A01879B28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3EF81B4C-10FF-B56B-C13D-89A01879B2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FA5CCF2B-8234-AC97-3858-5005F0C2B82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0A869EB-2D4F-AC62-4C5F-E08560853E1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A3A0B91-2F3A-29BC-8284-E0EE091A1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CB354F5-AB79-088B-92C7-C4128AEE2E7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B3E3A99-C081-4832-4108-B13DEEA7D14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52F89E2-F899-D381-C625-C08CBF454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FEF020A-A0D2-2AFC-2B84-F521ACF4691C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6027B708-20DF-CB59-48E5-E0F951BDB0D3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E4573429-5576-0A2D-EC07-B357F9DBB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8CAF72F0-92A7-E9A6-6A5C-00C8E0F0AB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D3AA34C5-A055-8E5B-B591-AD0F1B7F41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27713BE7-9736-6D08-BD0D-B5939071CE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55298" name="Picture 2" descr="Visualization of polymer data distribution in a 2D space by UMAP. a, b ...">
            <a:extLst>
              <a:ext uri="{FF2B5EF4-FFF2-40B4-BE49-F238E27FC236}">
                <a16:creationId xmlns:a16="http://schemas.microsoft.com/office/drawing/2014/main" id="{B789219A-E7D2-A6DB-5752-0526ACD08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337" y="1191610"/>
            <a:ext cx="8527481" cy="470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02ADC23B-4DFE-2933-F95C-C5DA922B0FD1}"/>
              </a:ext>
            </a:extLst>
          </p:cNvPr>
          <p:cNvSpPr txBox="1"/>
          <p:nvPr/>
        </p:nvSpPr>
        <p:spPr>
          <a:xfrm>
            <a:off x="2033337" y="5913233"/>
            <a:ext cx="88289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Huang, X., Ma, S.,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Zhao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C. Y.,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Wang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H., &amp;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Ju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S. (2023).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Exploring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high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thermal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conductivity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polymers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via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interpretable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machine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learning with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physical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descriptors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npj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Computational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Materials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pl-PL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(1), 191.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271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DDD3AA-59AC-8F5C-83C6-1F7360940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92C6B18-5D55-A49D-96E2-B6ACBC7AE736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C7711FCB-BD46-0CDE-C45E-7FE342C9BDC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Train/test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split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B8CB58DA-AFB3-E4E3-31AC-04DEDAF84D1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B8CB58DA-AFB3-E4E3-31AC-04DEDAF84D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3B43C5B1-1BD1-3096-7890-06E56D395C0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B23AC3E-F68C-B1EE-24C6-E19DD96ED4A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9CE908B-C131-360B-AF52-D1EDA3858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5432DAD-CFAA-5E28-8BF8-656B6F1FE9B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F52CC8B-C322-7409-254A-1595C11F214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FE423335-8742-6A99-EE4D-2FB3A228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BBCB21A-1BBD-64C3-1254-E8CCA61D3DE0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896C5A8C-C595-D778-C9DC-432ED12D9DCA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B2FDE017-B619-8453-BCC0-4888A7332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C4C91AF4-0505-985A-6E08-A752ECF631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43F1631B-F593-DE7D-F880-FA9E118A66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2D744336-54FA-DF68-0778-B2AB68FA7F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60418" name="Picture 2" descr="Minimize Regret - Are You Sure This Embedding Is Good Enough?">
            <a:extLst>
              <a:ext uri="{FF2B5EF4-FFF2-40B4-BE49-F238E27FC236}">
                <a16:creationId xmlns:a16="http://schemas.microsoft.com/office/drawing/2014/main" id="{C481DC32-4C1C-164A-4E2A-501BE413D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0"/>
          <a:stretch>
            <a:fillRect/>
          </a:stretch>
        </p:blipFill>
        <p:spPr bwMode="auto">
          <a:xfrm>
            <a:off x="2264228" y="1331295"/>
            <a:ext cx="8871874" cy="52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69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4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23CB10BA-5610-6CBE-3163-BD51555E9C37}"/>
              </a:ext>
            </a:extLst>
          </p:cNvPr>
          <p:cNvSpPr/>
          <p:nvPr/>
        </p:nvSpPr>
        <p:spPr>
          <a:xfrm>
            <a:off x="3866249" y="4150698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8" name="Grafika 27" descr="Zamykać z wypełnieniem pełnym">
            <a:extLst>
              <a:ext uri="{FF2B5EF4-FFF2-40B4-BE49-F238E27FC236}">
                <a16:creationId xmlns:a16="http://schemas.microsoft.com/office/drawing/2014/main" id="{2AF7E69A-58B5-3A03-7157-867BE86E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511" y="4342820"/>
            <a:ext cx="2062004" cy="2062004"/>
          </a:xfrm>
          <a:prstGeom prst="rect">
            <a:avLst/>
          </a:prstGeom>
        </p:spPr>
      </p:pic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4C8111E-9D1A-DF73-F9F9-925D618BF182}"/>
              </a:ext>
            </a:extLst>
          </p:cNvPr>
          <p:cNvSpPr txBox="1"/>
          <p:nvPr/>
        </p:nvSpPr>
        <p:spPr>
          <a:xfrm>
            <a:off x="3935192" y="4431756"/>
            <a:ext cx="33310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Keep</a:t>
            </a:r>
            <a:r>
              <a:rPr lang="pl-PL" sz="3200" dirty="0"/>
              <a:t> in </a:t>
            </a:r>
            <a:r>
              <a:rPr lang="pl-PL" sz="3200" dirty="0" err="1"/>
              <a:t>mind</a:t>
            </a:r>
            <a:r>
              <a:rPr lang="pl-PL" sz="3200" dirty="0"/>
              <a:t> data </a:t>
            </a:r>
            <a:r>
              <a:rPr lang="pl-PL" sz="3200" dirty="0" err="1"/>
              <a:t>variance</a:t>
            </a:r>
            <a:r>
              <a:rPr lang="pl-PL" sz="3200" dirty="0"/>
              <a:t> and </a:t>
            </a:r>
            <a:r>
              <a:rPr lang="pl-PL" sz="3200" dirty="0" err="1"/>
              <a:t>that</a:t>
            </a:r>
            <a:r>
              <a:rPr lang="pl-PL" sz="3200" dirty="0"/>
              <a:t>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might</a:t>
            </a:r>
            <a:r>
              <a:rPr lang="pl-PL" sz="3200" dirty="0"/>
              <a:t> be </a:t>
            </a:r>
            <a:r>
              <a:rPr lang="pl-PL" sz="3200" dirty="0" err="1"/>
              <a:t>mislead</a:t>
            </a:r>
            <a:r>
              <a:rPr lang="pl-PL" sz="3200" dirty="0"/>
              <a:t> by </a:t>
            </a:r>
            <a:r>
              <a:rPr lang="pl-PL" sz="3200" dirty="0" err="1"/>
              <a:t>clusters</a:t>
            </a:r>
            <a:endParaRPr lang="pl-PL" sz="3200" dirty="0"/>
          </a:p>
        </p:txBody>
      </p: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83CDCF24-DC6E-19B5-0C66-47FB63CC1E3D}"/>
              </a:ext>
            </a:extLst>
          </p:cNvPr>
          <p:cNvSpPr/>
          <p:nvPr/>
        </p:nvSpPr>
        <p:spPr>
          <a:xfrm>
            <a:off x="6442531" y="136345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0" name="Grafika 29" descr="Kształty podstawowe z wypełnieniem pełnym">
            <a:extLst>
              <a:ext uri="{FF2B5EF4-FFF2-40B4-BE49-F238E27FC236}">
                <a16:creationId xmlns:a16="http://schemas.microsoft.com/office/drawing/2014/main" id="{E8EB5186-C540-49EB-1A2C-90E93900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5127" y="1492901"/>
            <a:ext cx="2353061" cy="2353061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9F4E036-0F36-EEC8-8EEC-82B6C65E6E3F}"/>
              </a:ext>
            </a:extLst>
          </p:cNvPr>
          <p:cNvSpPr txBox="1"/>
          <p:nvPr/>
        </p:nvSpPr>
        <p:spPr>
          <a:xfrm>
            <a:off x="6511474" y="1386899"/>
            <a:ext cx="33310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After</a:t>
            </a:r>
            <a:r>
              <a:rPr lang="pl-PL" sz="3200" dirty="0"/>
              <a:t> </a:t>
            </a:r>
            <a:r>
              <a:rPr lang="pl-PL" sz="3200" dirty="0" err="1"/>
              <a:t>dimension</a:t>
            </a:r>
            <a:r>
              <a:rPr lang="pl-PL" sz="3200" dirty="0"/>
              <a:t> </a:t>
            </a:r>
            <a:r>
              <a:rPr lang="pl-PL" sz="3200" dirty="0" err="1"/>
              <a:t>reduction</a:t>
            </a:r>
            <a:r>
              <a:rPr lang="pl-PL" sz="3200" dirty="0"/>
              <a:t>, </a:t>
            </a:r>
            <a:r>
              <a:rPr lang="pl-PL" sz="3200" dirty="0" err="1"/>
              <a:t>cluster</a:t>
            </a:r>
            <a:r>
              <a:rPr lang="pl-PL" sz="3200" dirty="0"/>
              <a:t> data and </a:t>
            </a:r>
            <a:r>
              <a:rPr lang="pl-PL" sz="3200" dirty="0" err="1"/>
              <a:t>assess</a:t>
            </a:r>
            <a:r>
              <a:rPr lang="pl-PL" sz="3200" dirty="0"/>
              <a:t> </a:t>
            </a:r>
            <a:r>
              <a:rPr lang="pl-PL" sz="3200" dirty="0" err="1"/>
              <a:t>its</a:t>
            </a:r>
            <a:r>
              <a:rPr lang="pl-PL" sz="3200" dirty="0"/>
              <a:t> </a:t>
            </a:r>
            <a:r>
              <a:rPr lang="pl-PL" sz="3200" dirty="0" err="1"/>
              <a:t>claster</a:t>
            </a:r>
            <a:r>
              <a:rPr lang="pl-PL" sz="3200" dirty="0"/>
              <a:t> </a:t>
            </a:r>
            <a:r>
              <a:rPr lang="pl-PL" sz="3200" dirty="0" err="1"/>
              <a:t>quality</a:t>
            </a:r>
            <a:r>
              <a:rPr lang="pl-PL" sz="3200" dirty="0"/>
              <a:t>. </a:t>
            </a:r>
            <a:r>
              <a:rPr lang="pl-PL" sz="3200" dirty="0" err="1"/>
              <a:t>Mind</a:t>
            </a:r>
            <a:r>
              <a:rPr lang="pl-PL" sz="3200" dirty="0"/>
              <a:t> </a:t>
            </a:r>
            <a:r>
              <a:rPr lang="pl-PL" sz="3200" dirty="0" err="1"/>
              <a:t>batch</a:t>
            </a:r>
            <a:r>
              <a:rPr lang="pl-PL" sz="3200" dirty="0"/>
              <a:t> </a:t>
            </a:r>
            <a:r>
              <a:rPr lang="pl-PL" sz="3200" dirty="0" err="1"/>
              <a:t>effects</a:t>
            </a:r>
            <a:endParaRPr lang="pl-PL" sz="3200" dirty="0"/>
          </a:p>
        </p:txBody>
      </p: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A3F9B640-F0F1-0F6D-D68B-0B6DDC280C6B}"/>
              </a:ext>
            </a:extLst>
          </p:cNvPr>
          <p:cNvSpPr/>
          <p:nvPr/>
        </p:nvSpPr>
        <p:spPr>
          <a:xfrm>
            <a:off x="1703619" y="135024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Grafika 2" descr="Sześcian z wypełnieniem pełnym">
            <a:extLst>
              <a:ext uri="{FF2B5EF4-FFF2-40B4-BE49-F238E27FC236}">
                <a16:creationId xmlns:a16="http://schemas.microsoft.com/office/drawing/2014/main" id="{4810DBB9-CFAA-9465-8AB4-8A573C513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1617" y="1416345"/>
            <a:ext cx="2512916" cy="2512916"/>
          </a:xfrm>
          <a:prstGeom prst="rect">
            <a:avLst/>
          </a:prstGeom>
        </p:spPr>
      </p:pic>
      <p:sp>
        <p:nvSpPr>
          <p:cNvPr id="35" name="pole tekstowe 34">
            <a:extLst>
              <a:ext uri="{FF2B5EF4-FFF2-40B4-BE49-F238E27FC236}">
                <a16:creationId xmlns:a16="http://schemas.microsoft.com/office/drawing/2014/main" id="{7CE13520-D51A-01BA-50C9-F73A6EAA3D76}"/>
              </a:ext>
            </a:extLst>
          </p:cNvPr>
          <p:cNvSpPr txBox="1"/>
          <p:nvPr/>
        </p:nvSpPr>
        <p:spPr>
          <a:xfrm>
            <a:off x="1772562" y="1403970"/>
            <a:ext cx="33310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There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at</a:t>
            </a:r>
            <a:r>
              <a:rPr lang="pl-PL" sz="3200" dirty="0"/>
              <a:t> </a:t>
            </a:r>
            <a:r>
              <a:rPr lang="pl-PL" sz="3200" dirty="0" err="1"/>
              <a:t>least</a:t>
            </a:r>
            <a:r>
              <a:rPr lang="pl-PL" sz="3200" dirty="0"/>
              <a:t> </a:t>
            </a:r>
            <a:r>
              <a:rPr lang="pl-PL" sz="3200" dirty="0" err="1"/>
              <a:t>three</a:t>
            </a:r>
            <a:r>
              <a:rPr lang="pl-PL" sz="3200" dirty="0"/>
              <a:t> </a:t>
            </a:r>
            <a:r>
              <a:rPr lang="pl-PL" sz="3200" dirty="0" err="1"/>
              <a:t>methods</a:t>
            </a:r>
            <a:r>
              <a:rPr lang="pl-PL" sz="3200" dirty="0"/>
              <a:t> for </a:t>
            </a:r>
            <a:r>
              <a:rPr lang="pl-PL" sz="3200" dirty="0" err="1"/>
              <a:t>dimensionality</a:t>
            </a:r>
            <a:r>
              <a:rPr lang="pl-PL" sz="3200" dirty="0"/>
              <a:t> </a:t>
            </a:r>
            <a:r>
              <a:rPr lang="pl-PL" sz="3200" dirty="0" err="1"/>
              <a:t>reduction</a:t>
            </a:r>
            <a:r>
              <a:rPr lang="pl-PL" sz="3200" dirty="0"/>
              <a:t>: PCA, t-SNE and UMAP</a:t>
            </a:r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2234" y="-8099503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Wrap-Up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a 17">
            <a:extLst>
              <a:ext uri="{FF2B5EF4-FFF2-40B4-BE49-F238E27FC236}">
                <a16:creationId xmlns:a16="http://schemas.microsoft.com/office/drawing/2014/main" id="{08EBA86C-2A2C-386D-1986-21A1F0CD4E4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70BDFF4-323E-098D-864D-74D9E37C82E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Znak zapytania z wypełnieniem pełnym">
              <a:extLst>
                <a:ext uri="{FF2B5EF4-FFF2-40B4-BE49-F238E27FC236}">
                  <a16:creationId xmlns:a16="http://schemas.microsoft.com/office/drawing/2014/main" id="{055EB633-096E-7AF9-AB4C-99082625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55F695-9062-D121-699D-315C5372EBE1}"/>
              </a:ext>
            </a:extLst>
          </p:cNvPr>
          <p:cNvGrpSpPr/>
          <p:nvPr/>
        </p:nvGrpSpPr>
        <p:grpSpPr>
          <a:xfrm>
            <a:off x="718456" y="5886840"/>
            <a:ext cx="827314" cy="827314"/>
            <a:chOff x="137885" y="5908612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C628E1B-0865-C2E7-E006-E32511C63E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CDE51FCC-C26D-BE0C-E9A1-DE52340D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37" name="Prostokąt zaokrąglony 36">
            <a:extLst>
              <a:ext uri="{FF2B5EF4-FFF2-40B4-BE49-F238E27FC236}">
                <a16:creationId xmlns:a16="http://schemas.microsoft.com/office/drawing/2014/main" id="{AC1C683B-7225-624E-F99B-0884C667461E}"/>
              </a:ext>
            </a:extLst>
          </p:cNvPr>
          <p:cNvSpPr/>
          <p:nvPr/>
        </p:nvSpPr>
        <p:spPr>
          <a:xfrm>
            <a:off x="8473773" y="413449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Grafika 5" descr="Kształty podstawowe z wypełnieniem pełnym">
            <a:extLst>
              <a:ext uri="{FF2B5EF4-FFF2-40B4-BE49-F238E27FC236}">
                <a16:creationId xmlns:a16="http://schemas.microsoft.com/office/drawing/2014/main" id="{F3803023-3929-281F-ABC2-5B91834014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7" name="Grafika 6" descr="Zamykać z wypełnieniem pełnym">
            <a:extLst>
              <a:ext uri="{FF2B5EF4-FFF2-40B4-BE49-F238E27FC236}">
                <a16:creationId xmlns:a16="http://schemas.microsoft.com/office/drawing/2014/main" id="{980E76D7-DF41-4E28-5664-F8885642FC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24" name="Grafika 23" descr="DNA z wypełnieniem pełnym">
            <a:extLst>
              <a:ext uri="{FF2B5EF4-FFF2-40B4-BE49-F238E27FC236}">
                <a16:creationId xmlns:a16="http://schemas.microsoft.com/office/drawing/2014/main" id="{283FBAB9-E6A9-1116-9295-DE08C4218B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6" name="Grafika 25" descr="DNA z wypełnieniem pełnym">
            <a:extLst>
              <a:ext uri="{FF2B5EF4-FFF2-40B4-BE49-F238E27FC236}">
                <a16:creationId xmlns:a16="http://schemas.microsoft.com/office/drawing/2014/main" id="{BAE3F6D7-6247-2873-67E1-ACAF710FA5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93422" y="4242452"/>
            <a:ext cx="2429613" cy="2429613"/>
          </a:xfrm>
          <a:prstGeom prst="rect">
            <a:avLst/>
          </a:prstGeom>
        </p:spPr>
      </p:pic>
      <p:sp>
        <p:nvSpPr>
          <p:cNvPr id="39" name="pole tekstowe 38">
            <a:extLst>
              <a:ext uri="{FF2B5EF4-FFF2-40B4-BE49-F238E27FC236}">
                <a16:creationId xmlns:a16="http://schemas.microsoft.com/office/drawing/2014/main" id="{21EA6D02-EB67-DC8C-9141-9C92D0E65000}"/>
              </a:ext>
            </a:extLst>
          </p:cNvPr>
          <p:cNvSpPr txBox="1"/>
          <p:nvPr/>
        </p:nvSpPr>
        <p:spPr>
          <a:xfrm>
            <a:off x="8598764" y="4217268"/>
            <a:ext cx="33310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The </a:t>
            </a:r>
            <a:r>
              <a:rPr lang="pl-PL" sz="3200" dirty="0" err="1"/>
              <a:t>tools</a:t>
            </a:r>
            <a:r>
              <a:rPr lang="pl-PL" sz="3200" dirty="0"/>
              <a:t> </a:t>
            </a:r>
            <a:r>
              <a:rPr lang="pl-PL" sz="3200" dirty="0" err="1"/>
              <a:t>might</a:t>
            </a:r>
            <a:r>
              <a:rPr lang="pl-PL" sz="3200" dirty="0"/>
              <a:t> be </a:t>
            </a:r>
            <a:r>
              <a:rPr lang="pl-PL" sz="3200" dirty="0" err="1"/>
              <a:t>used</a:t>
            </a:r>
            <a:r>
              <a:rPr lang="pl-PL" sz="3200" dirty="0"/>
              <a:t> in </a:t>
            </a:r>
            <a:r>
              <a:rPr lang="pl-PL" sz="3200" dirty="0" err="1"/>
              <a:t>bioinformatics</a:t>
            </a:r>
            <a:r>
              <a:rPr lang="pl-PL" sz="3200" dirty="0"/>
              <a:t>, </a:t>
            </a:r>
            <a:r>
              <a:rPr lang="pl-PL" sz="3200" dirty="0" err="1"/>
              <a:t>cheminformatics</a:t>
            </a:r>
            <a:r>
              <a:rPr lang="pl-PL" sz="3200" dirty="0"/>
              <a:t> and </a:t>
            </a:r>
            <a:r>
              <a:rPr lang="pl-PL" sz="3200" dirty="0" err="1"/>
              <a:t>plain</a:t>
            </a:r>
            <a:r>
              <a:rPr lang="pl-PL" sz="3200" dirty="0"/>
              <a:t> ML.</a:t>
            </a:r>
          </a:p>
        </p:txBody>
      </p:sp>
      <p:pic>
        <p:nvPicPr>
          <p:cNvPr id="2" name="Grafika 1" descr="Sześcian z wypełnieniem pełnym">
            <a:extLst>
              <a:ext uri="{FF2B5EF4-FFF2-40B4-BE49-F238E27FC236}">
                <a16:creationId xmlns:a16="http://schemas.microsoft.com/office/drawing/2014/main" id="{75C5396F-A5F3-C122-5874-7C5AD9AFA1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765360-4181-00EF-69CC-534F6B13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37D2D28-773B-1F50-DDEF-0AC0A2706A19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D3DC9D8B-686C-98CB-D898-280339DF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496547A8-FD81-CC09-DE40-EC3F815EB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C91F17DD-D8D2-3773-123A-656BD89D0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C9DB8DE-1D1D-47F2-EF5A-BD13781CA9C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PCA -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BD0EFD3-415B-31A7-D659-259A91C9F98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BD0EFD3-415B-31A7-D659-259A91C9F9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33D871F-518C-81CC-0767-42D2FE01C5A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4CB479C-493C-E12C-033D-017E1CC144D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3894D0A-A36E-0EF7-C9BB-EF3B8405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1EDB551-B5D1-0263-2B73-8DCF2BDC89F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83A2B2D-E038-BB2B-479F-B8502743D8E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7C6F3CB-24E3-A517-277A-39883D544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94A27FD-4874-5CA6-845D-9212CC206C6C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063E6DD-9558-A1DC-E5BE-C78C7B3C12B1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407792DC-5E7F-2FC1-E9AA-932B77A65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9AB9D269-250D-53FC-E421-6A490D7BE5F2}"/>
              </a:ext>
            </a:extLst>
          </p:cNvPr>
          <p:cNvSpPr/>
          <p:nvPr/>
        </p:nvSpPr>
        <p:spPr>
          <a:xfrm>
            <a:off x="1850572" y="1344821"/>
            <a:ext cx="4582560" cy="74235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FF3FC90-EC5F-96CE-782F-DDE365305C49}"/>
              </a:ext>
            </a:extLst>
          </p:cNvPr>
          <p:cNvSpPr txBox="1"/>
          <p:nvPr/>
        </p:nvSpPr>
        <p:spPr>
          <a:xfrm>
            <a:off x="1850572" y="1483553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🗂️ </a:t>
            </a:r>
            <a:r>
              <a:rPr lang="pl-PL" sz="2800" dirty="0" err="1"/>
              <a:t>Standardize</a:t>
            </a:r>
            <a:r>
              <a:rPr lang="pl-PL" sz="2800" dirty="0"/>
              <a:t> the data</a:t>
            </a:r>
          </a:p>
        </p:txBody>
      </p:sp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E73D2855-93A7-E0B9-AA31-0979144AC146}"/>
              </a:ext>
            </a:extLst>
          </p:cNvPr>
          <p:cNvSpPr/>
          <p:nvPr/>
        </p:nvSpPr>
        <p:spPr>
          <a:xfrm>
            <a:off x="1850572" y="2309070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43A8E445-F77C-B3A9-3D21-FC31DBB5CA4A}"/>
              </a:ext>
            </a:extLst>
          </p:cNvPr>
          <p:cNvSpPr txBox="1"/>
          <p:nvPr/>
        </p:nvSpPr>
        <p:spPr>
          <a:xfrm>
            <a:off x="1850572" y="2447802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💻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covariance</a:t>
            </a:r>
            <a:r>
              <a:rPr lang="pl-PL" sz="2800" dirty="0"/>
              <a:t> matrix</a:t>
            </a:r>
          </a:p>
        </p:txBody>
      </p: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87DB5E59-0EA8-44DD-D10D-A6936FBB17A3}"/>
              </a:ext>
            </a:extLst>
          </p:cNvPr>
          <p:cNvSpPr/>
          <p:nvPr/>
        </p:nvSpPr>
        <p:spPr>
          <a:xfrm>
            <a:off x="1850572" y="3777991"/>
            <a:ext cx="4582560" cy="8247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0AFAE7D0-1932-CB6B-17E4-5270A3165BD2}"/>
              </a:ext>
            </a:extLst>
          </p:cNvPr>
          <p:cNvSpPr txBox="1"/>
          <p:nvPr/>
        </p:nvSpPr>
        <p:spPr>
          <a:xfrm>
            <a:off x="1850572" y="3916723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🔀 </a:t>
            </a:r>
            <a:r>
              <a:rPr lang="pl-PL" sz="2800" dirty="0" err="1"/>
              <a:t>Eigen-decomposition</a:t>
            </a:r>
            <a:r>
              <a:rPr lang="pl-PL" sz="2800" dirty="0"/>
              <a:t> / SVD</a:t>
            </a:r>
          </a:p>
        </p:txBody>
      </p:sp>
      <p:sp>
        <p:nvSpPr>
          <p:cNvPr id="11" name="Prostokąt zaokrąglony 10">
            <a:extLst>
              <a:ext uri="{FF2B5EF4-FFF2-40B4-BE49-F238E27FC236}">
                <a16:creationId xmlns:a16="http://schemas.microsoft.com/office/drawing/2014/main" id="{026FE125-3D1C-7D39-0B7E-6DD268F696BA}"/>
              </a:ext>
            </a:extLst>
          </p:cNvPr>
          <p:cNvSpPr/>
          <p:nvPr/>
        </p:nvSpPr>
        <p:spPr>
          <a:xfrm>
            <a:off x="1850572" y="4837885"/>
            <a:ext cx="4582560" cy="7402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4BD99F9A-7F11-B50E-CA03-4A68958D8A40}"/>
              </a:ext>
            </a:extLst>
          </p:cNvPr>
          <p:cNvSpPr txBox="1"/>
          <p:nvPr/>
        </p:nvSpPr>
        <p:spPr>
          <a:xfrm>
            <a:off x="1850572" y="4976616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🤏 Sort </a:t>
            </a:r>
            <a:r>
              <a:rPr lang="pl-PL" sz="2800" dirty="0" err="1"/>
              <a:t>components</a:t>
            </a:r>
            <a:endParaRPr lang="pl-PL" sz="2800" dirty="0"/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3AA11694-7F0E-8041-0D42-0BC4B8036612}"/>
              </a:ext>
            </a:extLst>
          </p:cNvPr>
          <p:cNvSpPr/>
          <p:nvPr/>
        </p:nvSpPr>
        <p:spPr>
          <a:xfrm>
            <a:off x="1850572" y="5813323"/>
            <a:ext cx="4582560" cy="7402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9A0171CD-0DFB-E263-7BCA-F05C1F92AFF0}"/>
              </a:ext>
            </a:extLst>
          </p:cNvPr>
          <p:cNvSpPr txBox="1"/>
          <p:nvPr/>
        </p:nvSpPr>
        <p:spPr>
          <a:xfrm>
            <a:off x="1850572" y="5952054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🖥️ Project data</a:t>
            </a:r>
          </a:p>
        </p:txBody>
      </p:sp>
      <p:pic>
        <p:nvPicPr>
          <p:cNvPr id="16" name="Obraz 15" descr="Obraz zawierający Czcionka, biały, szkic, symbol&#10;&#10;Zawartość wygenerowana przez AI może być niepoprawna.">
            <a:extLst>
              <a:ext uri="{FF2B5EF4-FFF2-40B4-BE49-F238E27FC236}">
                <a16:creationId xmlns:a16="http://schemas.microsoft.com/office/drawing/2014/main" id="{D88DB79E-6F67-7F6D-C26C-AE0480215F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52324" y="1328970"/>
            <a:ext cx="3092655" cy="1114794"/>
          </a:xfrm>
          <a:prstGeom prst="rect">
            <a:avLst/>
          </a:prstGeom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98EAD7B0-7A1F-B5F5-F692-17DCDAD92C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43849" y="2608297"/>
            <a:ext cx="2864824" cy="824722"/>
          </a:xfrm>
          <a:prstGeom prst="rect">
            <a:avLst/>
          </a:prstGeom>
        </p:spPr>
      </p:pic>
      <p:pic>
        <p:nvPicPr>
          <p:cNvPr id="25" name="Obraz 24" descr="Obraz zawierający Czcionka, tekst, biały, linia&#10;&#10;Zawartość wygenerowana przez AI może być niepoprawna.">
            <a:extLst>
              <a:ext uri="{FF2B5EF4-FFF2-40B4-BE49-F238E27FC236}">
                <a16:creationId xmlns:a16="http://schemas.microsoft.com/office/drawing/2014/main" id="{928476FB-8750-7D82-0406-94D710C93ED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52324" y="3694013"/>
            <a:ext cx="3019229" cy="908700"/>
          </a:xfrm>
          <a:prstGeom prst="rect">
            <a:avLst/>
          </a:prstGeom>
        </p:spPr>
      </p:pic>
      <p:sp>
        <p:nvSpPr>
          <p:cNvPr id="26" name="Prostokąt zaokrąglony 25">
            <a:extLst>
              <a:ext uri="{FF2B5EF4-FFF2-40B4-BE49-F238E27FC236}">
                <a16:creationId xmlns:a16="http://schemas.microsoft.com/office/drawing/2014/main" id="{C161E28E-6BEE-0531-1CCA-3E501753F9D6}"/>
              </a:ext>
            </a:extLst>
          </p:cNvPr>
          <p:cNvSpPr/>
          <p:nvPr/>
        </p:nvSpPr>
        <p:spPr>
          <a:xfrm>
            <a:off x="6740719" y="4834805"/>
            <a:ext cx="5018661" cy="18793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BE9C83D7-4DF7-E7E8-D551-1EF7DD3C8E86}"/>
              </a:ext>
            </a:extLst>
          </p:cNvPr>
          <p:cNvSpPr txBox="1"/>
          <p:nvPr/>
        </p:nvSpPr>
        <p:spPr>
          <a:xfrm>
            <a:off x="6879772" y="4939459"/>
            <a:ext cx="47714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🔀 </a:t>
            </a:r>
            <a:r>
              <a:rPr lang="pl-PL" sz="2800" dirty="0" err="1"/>
              <a:t>Eigen-decomposition</a:t>
            </a:r>
            <a:r>
              <a:rPr lang="pl-PL" sz="2800" dirty="0"/>
              <a:t> </a:t>
            </a:r>
            <a:r>
              <a:rPr lang="pl-PL" sz="2800" dirty="0" err="1"/>
              <a:t>can</a:t>
            </a:r>
            <a:r>
              <a:rPr lang="pl-PL" sz="2800" dirty="0"/>
              <a:t> be </a:t>
            </a:r>
            <a:r>
              <a:rPr lang="pl-PL" sz="2800" dirty="0" err="1"/>
              <a:t>numericaly</a:t>
            </a:r>
            <a:r>
              <a:rPr lang="pl-PL" sz="2800" dirty="0"/>
              <a:t> </a:t>
            </a:r>
            <a:r>
              <a:rPr lang="pl-PL" sz="2800" dirty="0" err="1"/>
              <a:t>unstable</a:t>
            </a:r>
            <a:r>
              <a:rPr lang="pl-PL" sz="2800" dirty="0"/>
              <a:t>, </a:t>
            </a:r>
            <a:r>
              <a:rPr lang="pl-PL" sz="2800" dirty="0" err="1"/>
              <a:t>singular</a:t>
            </a:r>
            <a:r>
              <a:rPr lang="pl-PL" sz="2800" dirty="0"/>
              <a:t> </a:t>
            </a:r>
            <a:r>
              <a:rPr lang="pl-PL" sz="2800" dirty="0" err="1"/>
              <a:t>value</a:t>
            </a:r>
            <a:r>
              <a:rPr lang="pl-PL" sz="2800" dirty="0"/>
              <a:t> </a:t>
            </a:r>
            <a:r>
              <a:rPr lang="pl-PL" sz="2800" dirty="0" err="1"/>
              <a:t>decomposition</a:t>
            </a:r>
            <a:r>
              <a:rPr lang="pl-PL" sz="2800" dirty="0"/>
              <a:t> </a:t>
            </a:r>
            <a:r>
              <a:rPr lang="pl-PL" sz="2800" dirty="0" err="1"/>
              <a:t>may</a:t>
            </a:r>
            <a:r>
              <a:rPr lang="pl-PL" sz="2800" dirty="0"/>
              <a:t> be </a:t>
            </a:r>
            <a:r>
              <a:rPr lang="pl-PL" sz="2800" dirty="0" err="1"/>
              <a:t>better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69671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DC575-5A1C-2AA1-4ECF-4325B3D5E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652542E-0510-C33B-40D4-CA61A727CE1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F742E588-9136-4A69-1375-0B6D9BCE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58451EDE-5B9A-7DFE-3C9B-6B18230C4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BA638B26-8983-71EC-FFFE-62C379D0F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F27D2DA1-F61C-6A06-4BE5-3B1351F8388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PCA - </a:t>
            </a:r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97E10FE-4286-E247-514C-5BC849C44ED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97E10FE-4286-E247-514C-5BC849C44E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847A327-A7C5-CF38-5117-087523869D3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8F78683-C0CC-BA59-60F1-D7CA115DE14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0D1540C-2537-D54C-2AE6-6543CC5D5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DDAF3B8-999B-9A92-61B3-44FDBEA32A4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DC09E7A-98B5-C65B-2885-92D8DDA603E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0F08C62-68DA-6151-DFAF-CA6420A6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F312FFA-5E25-CF68-2325-9EE023CF355A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2E1D8F0-7735-5316-A50E-67577676033B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0557CCA0-3E89-9E6C-C8BA-27AA6F9B4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diagram&#10;&#10;Zawartość wygenerowana przez AI może być niepoprawna.">
            <a:extLst>
              <a:ext uri="{FF2B5EF4-FFF2-40B4-BE49-F238E27FC236}">
                <a16:creationId xmlns:a16="http://schemas.microsoft.com/office/drawing/2014/main" id="{D03FD5B7-0EB0-9BEC-0B3B-2AB81B3BDB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2686" y="1929530"/>
            <a:ext cx="10028590" cy="417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95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6837C7-3E5D-BD90-6A78-F1945BF53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D0C6DD7-EBB2-E7E0-06B7-64ABB3803EC0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496B8ACE-8A84-B676-5C41-61DFE7F03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6FFDD081-9FBF-548A-F651-AE31261B0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DDB77AEF-9479-516A-5C66-88038E7F9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329A73E9-A16C-163F-6FF8-E4C3D1E8882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Need</a:t>
            </a:r>
            <a:r>
              <a:rPr lang="pl-PL" cap="small" spc="300" dirty="0">
                <a:latin typeface="Cambria" panose="02040503050406030204" pitchFamily="18" charset="0"/>
              </a:rPr>
              <a:t> for non-</a:t>
            </a:r>
            <a:r>
              <a:rPr lang="pl-PL" cap="small" spc="300" dirty="0" err="1">
                <a:latin typeface="Cambria" panose="02040503050406030204" pitchFamily="18" charset="0"/>
              </a:rPr>
              <a:t>linear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methods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6AC5F9E-B964-776B-33DC-6A51BFC0E57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6AC5F9E-B964-776B-33DC-6A51BFC0E5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F4F8140-5AB7-2701-5F4D-E82BFE210AC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5D4879D-2EC7-A117-2D72-D85F6C0629E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5C68FEB-8BED-B7F3-ADC7-874A81A52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72C3A50-B60D-CADE-1433-777B701813A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ECF60BD-DE7C-24F9-FE40-A49B67351F9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5B9BA23-6411-8CAA-3E92-093D14445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5F50CB5-B840-3F28-610B-788591FD847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438B649-A23A-69AE-053C-4F59E698CB32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9014293A-0649-ED33-D166-E8070460F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7AB5A548-BA53-D09B-BFC5-4309591F3A50}"/>
              </a:ext>
            </a:extLst>
          </p:cNvPr>
          <p:cNvGrpSpPr/>
          <p:nvPr/>
        </p:nvGrpSpPr>
        <p:grpSpPr>
          <a:xfrm>
            <a:off x="1850570" y="1297761"/>
            <a:ext cx="8738768" cy="742357"/>
            <a:chOff x="1850570" y="1297761"/>
            <a:chExt cx="8738768" cy="742357"/>
          </a:xfrm>
        </p:grpSpPr>
        <p:sp>
          <p:nvSpPr>
            <p:cNvPr id="2" name="Prostokąt zaokrąglony 1">
              <a:extLst>
                <a:ext uri="{FF2B5EF4-FFF2-40B4-BE49-F238E27FC236}">
                  <a16:creationId xmlns:a16="http://schemas.microsoft.com/office/drawing/2014/main" id="{94FC26DA-3FC5-9432-286B-57CBE0BD43DE}"/>
                </a:ext>
              </a:extLst>
            </p:cNvPr>
            <p:cNvSpPr/>
            <p:nvPr/>
          </p:nvSpPr>
          <p:spPr>
            <a:xfrm>
              <a:off x="1850570" y="1297761"/>
              <a:ext cx="8738768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" name="pole tekstowe 2">
              <a:extLst>
                <a:ext uri="{FF2B5EF4-FFF2-40B4-BE49-F238E27FC236}">
                  <a16:creationId xmlns:a16="http://schemas.microsoft.com/office/drawing/2014/main" id="{EF1FEDB6-4B2C-F54A-651B-57FD0C356701}"/>
                </a:ext>
              </a:extLst>
            </p:cNvPr>
            <p:cNvSpPr txBox="1"/>
            <p:nvPr/>
          </p:nvSpPr>
          <p:spPr>
            <a:xfrm>
              <a:off x="1850570" y="1436493"/>
              <a:ext cx="6752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Cannot</a:t>
              </a:r>
              <a:r>
                <a:rPr lang="pl-PL" sz="2800" dirty="0"/>
                <a:t> </a:t>
              </a:r>
              <a:r>
                <a:rPr lang="pl-PL" sz="2800" dirty="0" err="1"/>
                <a:t>capture</a:t>
              </a:r>
              <a:r>
                <a:rPr lang="pl-PL" sz="2800" dirty="0"/>
                <a:t> </a:t>
              </a:r>
              <a:r>
                <a:rPr lang="pl-PL" sz="2800" dirty="0" err="1"/>
                <a:t>nonlinear</a:t>
              </a:r>
              <a:r>
                <a:rPr lang="pl-PL" sz="2800" dirty="0"/>
                <a:t> </a:t>
              </a:r>
              <a:r>
                <a:rPr lang="pl-PL" sz="2800" dirty="0" err="1"/>
                <a:t>relationships</a:t>
              </a:r>
              <a:endParaRPr lang="pl-PL" sz="2800" dirty="0"/>
            </a:p>
          </p:txBody>
        </p:sp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8B8B467-DB52-32F8-BEB8-06C534ECABA2}"/>
              </a:ext>
            </a:extLst>
          </p:cNvPr>
          <p:cNvGrpSpPr/>
          <p:nvPr/>
        </p:nvGrpSpPr>
        <p:grpSpPr>
          <a:xfrm>
            <a:off x="1850570" y="2226056"/>
            <a:ext cx="8738769" cy="742357"/>
            <a:chOff x="1850570" y="2147794"/>
            <a:chExt cx="8738769" cy="742357"/>
          </a:xfrm>
        </p:grpSpPr>
        <p:sp>
          <p:nvSpPr>
            <p:cNvPr id="4" name="Prostokąt zaokrąglony 3">
              <a:extLst>
                <a:ext uri="{FF2B5EF4-FFF2-40B4-BE49-F238E27FC236}">
                  <a16:creationId xmlns:a16="http://schemas.microsoft.com/office/drawing/2014/main" id="{E101DFDE-275C-B5D8-2039-2B6FC01CE12C}"/>
                </a:ext>
              </a:extLst>
            </p:cNvPr>
            <p:cNvSpPr/>
            <p:nvPr/>
          </p:nvSpPr>
          <p:spPr>
            <a:xfrm>
              <a:off x="1850570" y="2147794"/>
              <a:ext cx="8738769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C188A16B-41F5-F046-3024-02B9AB1593D9}"/>
                </a:ext>
              </a:extLst>
            </p:cNvPr>
            <p:cNvSpPr txBox="1"/>
            <p:nvPr/>
          </p:nvSpPr>
          <p:spPr>
            <a:xfrm>
              <a:off x="1850571" y="2286526"/>
              <a:ext cx="6752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Complex</a:t>
              </a:r>
              <a:r>
                <a:rPr lang="pl-PL" sz="2800" dirty="0"/>
                <a:t> </a:t>
              </a:r>
              <a:r>
                <a:rPr lang="pl-PL" sz="2800" dirty="0" err="1"/>
                <a:t>manifolds</a:t>
              </a:r>
              <a:endParaRPr lang="pl-PL" sz="2800" dirty="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410E6B2-CF20-0C04-2C88-B8A5DBF7D906}"/>
              </a:ext>
            </a:extLst>
          </p:cNvPr>
          <p:cNvGrpSpPr/>
          <p:nvPr/>
        </p:nvGrpSpPr>
        <p:grpSpPr>
          <a:xfrm>
            <a:off x="1850571" y="3154351"/>
            <a:ext cx="8738770" cy="742357"/>
            <a:chOff x="1850571" y="3117912"/>
            <a:chExt cx="8738770" cy="742357"/>
          </a:xfrm>
        </p:grpSpPr>
        <p:sp>
          <p:nvSpPr>
            <p:cNvPr id="9" name="Prostokąt zaokrąglony 8">
              <a:extLst>
                <a:ext uri="{FF2B5EF4-FFF2-40B4-BE49-F238E27FC236}">
                  <a16:creationId xmlns:a16="http://schemas.microsoft.com/office/drawing/2014/main" id="{93C9BB48-14A3-8746-4CF4-58DCFA88CA20}"/>
                </a:ext>
              </a:extLst>
            </p:cNvPr>
            <p:cNvSpPr/>
            <p:nvPr/>
          </p:nvSpPr>
          <p:spPr>
            <a:xfrm>
              <a:off x="1850571" y="3117912"/>
              <a:ext cx="8738770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E13CCE0E-6646-06D9-5134-F6050DC74BBC}"/>
                </a:ext>
              </a:extLst>
            </p:cNvPr>
            <p:cNvSpPr txBox="1"/>
            <p:nvPr/>
          </p:nvSpPr>
          <p:spPr>
            <a:xfrm>
              <a:off x="1850571" y="3256644"/>
              <a:ext cx="6752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Clusters</a:t>
              </a:r>
              <a:r>
                <a:rPr lang="pl-PL" sz="2800" dirty="0"/>
                <a:t> </a:t>
              </a:r>
              <a:r>
                <a:rPr lang="pl-PL" sz="2800" dirty="0" err="1"/>
                <a:t>may</a:t>
              </a:r>
              <a:r>
                <a:rPr lang="pl-PL" sz="2800" dirty="0"/>
                <a:t> be </a:t>
              </a:r>
              <a:r>
                <a:rPr lang="pl-PL" sz="2800" dirty="0" err="1"/>
                <a:t>separable</a:t>
              </a:r>
              <a:r>
                <a:rPr lang="pl-PL" sz="2800" dirty="0"/>
                <a:t> in </a:t>
              </a:r>
              <a:r>
                <a:rPr lang="pl-PL" sz="2800" dirty="0" err="1"/>
                <a:t>curved</a:t>
              </a:r>
              <a:r>
                <a:rPr lang="pl-PL" sz="2800" dirty="0"/>
                <a:t> </a:t>
              </a:r>
              <a:r>
                <a:rPr lang="pl-PL" sz="2800" dirty="0" err="1"/>
                <a:t>space</a:t>
              </a:r>
              <a:endParaRPr lang="pl-PL" sz="2800" dirty="0"/>
            </a:p>
          </p:txBody>
        </p:sp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79AF2030-4B69-1BC1-3CC0-E4411A5A9439}"/>
              </a:ext>
            </a:extLst>
          </p:cNvPr>
          <p:cNvGrpSpPr/>
          <p:nvPr/>
        </p:nvGrpSpPr>
        <p:grpSpPr>
          <a:xfrm>
            <a:off x="1850570" y="4082646"/>
            <a:ext cx="8738771" cy="742357"/>
            <a:chOff x="1850570" y="4088030"/>
            <a:chExt cx="8738771" cy="742357"/>
          </a:xfrm>
        </p:grpSpPr>
        <p:sp>
          <p:nvSpPr>
            <p:cNvPr id="11" name="Prostokąt zaokrąglony 10">
              <a:extLst>
                <a:ext uri="{FF2B5EF4-FFF2-40B4-BE49-F238E27FC236}">
                  <a16:creationId xmlns:a16="http://schemas.microsoft.com/office/drawing/2014/main" id="{F3CCF694-A9C2-D832-64DC-AF69047881A8}"/>
                </a:ext>
              </a:extLst>
            </p:cNvPr>
            <p:cNvSpPr/>
            <p:nvPr/>
          </p:nvSpPr>
          <p:spPr>
            <a:xfrm>
              <a:off x="1850570" y="4088030"/>
              <a:ext cx="8738771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3305392B-B197-A501-E08F-D24D5C705B75}"/>
                </a:ext>
              </a:extLst>
            </p:cNvPr>
            <p:cNvSpPr txBox="1"/>
            <p:nvPr/>
          </p:nvSpPr>
          <p:spPr>
            <a:xfrm>
              <a:off x="1850570" y="4226762"/>
              <a:ext cx="8117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Important</a:t>
              </a:r>
              <a:r>
                <a:rPr lang="pl-PL" sz="2800" dirty="0"/>
                <a:t> </a:t>
              </a:r>
              <a:r>
                <a:rPr lang="pl-PL" sz="2800" dirty="0" err="1"/>
                <a:t>patterns</a:t>
              </a:r>
              <a:r>
                <a:rPr lang="pl-PL" sz="2800" dirty="0"/>
                <a:t> in </a:t>
              </a:r>
              <a:r>
                <a:rPr lang="pl-PL" sz="2800" dirty="0" err="1"/>
                <a:t>biology</a:t>
              </a:r>
              <a:r>
                <a:rPr lang="pl-PL" sz="2800" dirty="0"/>
                <a:t> </a:t>
              </a:r>
              <a:r>
                <a:rPr lang="pl-PL" sz="2800" dirty="0" err="1"/>
                <a:t>are</a:t>
              </a:r>
              <a:r>
                <a:rPr lang="pl-PL" sz="2800" dirty="0"/>
                <a:t> </a:t>
              </a:r>
              <a:r>
                <a:rPr lang="pl-PL" sz="2800" dirty="0" err="1"/>
                <a:t>usually</a:t>
              </a:r>
              <a:r>
                <a:rPr lang="pl-PL" sz="2800" dirty="0"/>
                <a:t> </a:t>
              </a:r>
              <a:r>
                <a:rPr lang="pl-PL" sz="2800" dirty="0" err="1"/>
                <a:t>nonlinear</a:t>
              </a:r>
              <a:endParaRPr lang="pl-PL" sz="2800" dirty="0"/>
            </a:p>
          </p:txBody>
        </p:sp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83B135F-BE5B-8626-C933-EBD6FBC1E46D}"/>
              </a:ext>
            </a:extLst>
          </p:cNvPr>
          <p:cNvGrpSpPr/>
          <p:nvPr/>
        </p:nvGrpSpPr>
        <p:grpSpPr>
          <a:xfrm>
            <a:off x="1850567" y="5010941"/>
            <a:ext cx="8738771" cy="742357"/>
            <a:chOff x="1850567" y="5013633"/>
            <a:chExt cx="8738771" cy="742357"/>
          </a:xfrm>
        </p:grpSpPr>
        <p:sp>
          <p:nvSpPr>
            <p:cNvPr id="13" name="Prostokąt zaokrąglony 12">
              <a:extLst>
                <a:ext uri="{FF2B5EF4-FFF2-40B4-BE49-F238E27FC236}">
                  <a16:creationId xmlns:a16="http://schemas.microsoft.com/office/drawing/2014/main" id="{2A27B0D5-30FA-810C-A172-C248349EDA93}"/>
                </a:ext>
              </a:extLst>
            </p:cNvPr>
            <p:cNvSpPr/>
            <p:nvPr/>
          </p:nvSpPr>
          <p:spPr>
            <a:xfrm>
              <a:off x="1850567" y="5013633"/>
              <a:ext cx="8738771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5FEEF24D-958D-291A-616B-7C4A3050C059}"/>
                </a:ext>
              </a:extLst>
            </p:cNvPr>
            <p:cNvSpPr txBox="1"/>
            <p:nvPr/>
          </p:nvSpPr>
          <p:spPr>
            <a:xfrm>
              <a:off x="1850568" y="5152365"/>
              <a:ext cx="80308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</a:t>
              </a:r>
              <a:r>
                <a:rPr lang="pl-PL" sz="2800" dirty="0" err="1"/>
                <a:t>Variance-maximization</a:t>
              </a:r>
              <a:r>
                <a:rPr lang="pl-PL" sz="2800" dirty="0"/>
                <a:t> </a:t>
              </a:r>
              <a:r>
                <a:rPr lang="pl-PL" sz="2800" dirty="0" err="1"/>
                <a:t>may</a:t>
              </a:r>
              <a:r>
                <a:rPr lang="pl-PL" sz="2800" dirty="0"/>
                <a:t> miss </a:t>
              </a:r>
              <a:r>
                <a:rPr lang="pl-PL" sz="2800" dirty="0" err="1"/>
                <a:t>important</a:t>
              </a:r>
              <a:r>
                <a:rPr lang="pl-PL" sz="2800" dirty="0"/>
                <a:t> </a:t>
              </a:r>
              <a:r>
                <a:rPr lang="pl-PL" sz="2800" dirty="0" err="1"/>
                <a:t>details</a:t>
              </a:r>
              <a:endParaRPr lang="pl-PL" sz="2800" dirty="0"/>
            </a:p>
          </p:txBody>
        </p:sp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E793790-848F-32F5-5D8A-4EC3A3EAF799}"/>
              </a:ext>
            </a:extLst>
          </p:cNvPr>
          <p:cNvGrpSpPr/>
          <p:nvPr/>
        </p:nvGrpSpPr>
        <p:grpSpPr>
          <a:xfrm>
            <a:off x="1850570" y="5939237"/>
            <a:ext cx="8837094" cy="742357"/>
            <a:chOff x="1850570" y="5939237"/>
            <a:chExt cx="8837094" cy="742357"/>
          </a:xfrm>
        </p:grpSpPr>
        <p:sp>
          <p:nvSpPr>
            <p:cNvPr id="15" name="Prostokąt zaokrąglony 14">
              <a:extLst>
                <a:ext uri="{FF2B5EF4-FFF2-40B4-BE49-F238E27FC236}">
                  <a16:creationId xmlns:a16="http://schemas.microsoft.com/office/drawing/2014/main" id="{C10CC3E2-4358-3502-8BDF-87253B3CED2B}"/>
                </a:ext>
              </a:extLst>
            </p:cNvPr>
            <p:cNvSpPr/>
            <p:nvPr/>
          </p:nvSpPr>
          <p:spPr>
            <a:xfrm>
              <a:off x="1850570" y="5939237"/>
              <a:ext cx="8738771" cy="74235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DB4618F2-0799-5CD3-AE7A-FBCA1685E7BA}"/>
                </a:ext>
              </a:extLst>
            </p:cNvPr>
            <p:cNvSpPr txBox="1"/>
            <p:nvPr/>
          </p:nvSpPr>
          <p:spPr>
            <a:xfrm>
              <a:off x="1850570" y="6077969"/>
              <a:ext cx="8837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800" dirty="0"/>
                <a:t>🔹May </a:t>
              </a:r>
              <a:r>
                <a:rPr lang="pl-PL" sz="2800" dirty="0" err="1"/>
                <a:t>require</a:t>
              </a:r>
              <a:r>
                <a:rPr lang="pl-PL" sz="2800" dirty="0"/>
                <a:t> </a:t>
              </a:r>
              <a:r>
                <a:rPr lang="pl-PL" sz="2800" dirty="0" err="1"/>
                <a:t>many</a:t>
              </a:r>
              <a:r>
                <a:rPr lang="pl-PL" sz="2800" dirty="0"/>
                <a:t> </a:t>
              </a:r>
              <a:r>
                <a:rPr lang="pl-PL" sz="2800" dirty="0" err="1"/>
                <a:t>components</a:t>
              </a:r>
              <a:r>
                <a:rPr lang="pl-PL" sz="2800" dirty="0"/>
                <a:t> to </a:t>
              </a:r>
              <a:r>
                <a:rPr lang="pl-PL" sz="2800" dirty="0" err="1"/>
                <a:t>campture</a:t>
              </a:r>
              <a:r>
                <a:rPr lang="pl-PL" sz="2800" dirty="0"/>
                <a:t> </a:t>
              </a:r>
              <a:r>
                <a:rPr lang="pl-PL" sz="2800" dirty="0" err="1"/>
                <a:t>nonlinearity</a:t>
              </a:r>
              <a:endParaRPr lang="pl-PL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78439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49B82-3F31-2A52-6588-84D63E6C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56A9929-E46F-8D3B-2734-DCF28A267259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8088C83B-B273-4FC1-AC7F-3C5702E6D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B9FD2645-DFB5-04AE-2A7D-A1B9D5736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A61029E0-B55A-7A05-CD41-50E21330C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4558A9EB-0B75-51D7-50C1-273F1566E62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t-</a:t>
            </a:r>
            <a:r>
              <a:rPr lang="pl-PL" cap="small" spc="300" dirty="0" err="1">
                <a:latin typeface="Cambria" panose="02040503050406030204" pitchFamily="18" charset="0"/>
              </a:rPr>
              <a:t>distributed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Stochastic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Neighbor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Embedding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FE9863E-74F6-8CB9-371A-87B9988E68F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FE9863E-74F6-8CB9-371A-87B9988E68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0DDFF4B-C3DB-F472-A79B-56478394BAA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A9609F4-CD15-8C9B-5595-8C05BD5526C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4F8335F-DDEB-68AE-B29E-9FA8C172C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6F8D63F-2309-4746-B807-2159766A803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B085A73-23DE-BD3B-3141-FC48A4E0876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EEAEA77-FABF-B937-D0B5-B9BECADC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423F076-21FB-E2C8-2BB5-8D7F65DFE5A1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65B6F97-45E7-EF0A-8CAD-A2B92882B2BE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6A720B36-694B-CD53-9BD0-55F83CCBC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416A2DFC-1908-397B-BDED-081F681056C0}"/>
              </a:ext>
            </a:extLst>
          </p:cNvPr>
          <p:cNvSpPr/>
          <p:nvPr/>
        </p:nvSpPr>
        <p:spPr>
          <a:xfrm>
            <a:off x="7374638" y="1765090"/>
            <a:ext cx="4582560" cy="12337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589726D0-5F86-4FAE-3269-EC7F60F4FBB4}"/>
              </a:ext>
            </a:extLst>
          </p:cNvPr>
          <p:cNvSpPr txBox="1"/>
          <p:nvPr/>
        </p:nvSpPr>
        <p:spPr>
          <a:xfrm>
            <a:off x="7374638" y="1903823"/>
            <a:ext cx="458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🌐 Non-</a:t>
            </a:r>
            <a:r>
              <a:rPr lang="pl-PL" sz="2800" dirty="0" err="1"/>
              <a:t>linear</a:t>
            </a:r>
            <a:r>
              <a:rPr lang="pl-PL" sz="2800" dirty="0"/>
              <a:t> </a:t>
            </a:r>
            <a:r>
              <a:rPr lang="pl-PL" sz="2800" dirty="0" err="1"/>
              <a:t>method</a:t>
            </a:r>
            <a:r>
              <a:rPr lang="pl-PL" sz="2800" dirty="0"/>
              <a:t> </a:t>
            </a:r>
            <a:r>
              <a:rPr lang="pl-PL" sz="2800" dirty="0" err="1"/>
              <a:t>reducing</a:t>
            </a:r>
            <a:r>
              <a:rPr lang="pl-PL" sz="2800" dirty="0"/>
              <a:t> </a:t>
            </a:r>
            <a:r>
              <a:rPr lang="pl-PL" sz="2800" dirty="0" err="1"/>
              <a:t>dimension</a:t>
            </a:r>
            <a:r>
              <a:rPr lang="pl-PL" sz="2800" dirty="0"/>
              <a:t> to 2 </a:t>
            </a:r>
            <a:r>
              <a:rPr lang="pl-PL" sz="2800" dirty="0" err="1"/>
              <a:t>or</a:t>
            </a:r>
            <a:r>
              <a:rPr lang="pl-PL" sz="2800" dirty="0"/>
              <a:t> 3</a:t>
            </a:r>
          </a:p>
        </p:txBody>
      </p:sp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74178424-EFAE-DF6E-6861-EFF52FF0B4DF}"/>
              </a:ext>
            </a:extLst>
          </p:cNvPr>
          <p:cNvSpPr/>
          <p:nvPr/>
        </p:nvSpPr>
        <p:spPr>
          <a:xfrm>
            <a:off x="7374638" y="3242288"/>
            <a:ext cx="4582560" cy="15237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B9DD9E5E-8495-5DCA-3650-E4AB4FBF0757}"/>
              </a:ext>
            </a:extLst>
          </p:cNvPr>
          <p:cNvSpPr txBox="1"/>
          <p:nvPr/>
        </p:nvSpPr>
        <p:spPr>
          <a:xfrm>
            <a:off x="7374638" y="3381020"/>
            <a:ext cx="4582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🧮 </a:t>
            </a:r>
            <a:r>
              <a:rPr lang="pl-PL" sz="2800" dirty="0" err="1"/>
              <a:t>Converts</a:t>
            </a:r>
            <a:r>
              <a:rPr lang="pl-PL" sz="2800" dirty="0"/>
              <a:t> </a:t>
            </a:r>
            <a:r>
              <a:rPr lang="pl-PL" sz="2800" dirty="0" err="1"/>
              <a:t>pairwise</a:t>
            </a:r>
            <a:r>
              <a:rPr lang="pl-PL" sz="2800" dirty="0"/>
              <a:t> </a:t>
            </a:r>
            <a:r>
              <a:rPr lang="pl-PL" sz="2800" dirty="0" err="1"/>
              <a:t>distances</a:t>
            </a:r>
            <a:r>
              <a:rPr lang="pl-PL" sz="2800" dirty="0"/>
              <a:t> </a:t>
            </a:r>
            <a:r>
              <a:rPr lang="pl-PL" sz="2800" dirty="0" err="1"/>
              <a:t>into</a:t>
            </a:r>
            <a:r>
              <a:rPr lang="pl-PL" sz="2800" dirty="0"/>
              <a:t> </a:t>
            </a:r>
            <a:r>
              <a:rPr lang="pl-PL" sz="2800" dirty="0" err="1"/>
              <a:t>probabilities</a:t>
            </a:r>
            <a:r>
              <a:rPr lang="pl-PL" sz="2800" dirty="0"/>
              <a:t> of </a:t>
            </a:r>
            <a:r>
              <a:rPr lang="pl-PL" sz="2800" dirty="0" err="1"/>
              <a:t>similarity</a:t>
            </a:r>
            <a:endParaRPr lang="pl-PL" sz="2800" dirty="0"/>
          </a:p>
        </p:txBody>
      </p: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75077080-ADB8-D360-E15F-DFD82DB00BC6}"/>
              </a:ext>
            </a:extLst>
          </p:cNvPr>
          <p:cNvSpPr/>
          <p:nvPr/>
        </p:nvSpPr>
        <p:spPr>
          <a:xfrm>
            <a:off x="7360124" y="5009465"/>
            <a:ext cx="4582560" cy="8379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15223E2-9AA4-84DD-6E9B-AC6C6D62B3CA}"/>
              </a:ext>
            </a:extLst>
          </p:cNvPr>
          <p:cNvSpPr txBox="1"/>
          <p:nvPr/>
        </p:nvSpPr>
        <p:spPr>
          <a:xfrm>
            <a:off x="7374638" y="5163427"/>
            <a:ext cx="458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💡 </a:t>
            </a:r>
            <a:r>
              <a:rPr lang="pl-PL" sz="2800" dirty="0" err="1"/>
              <a:t>Preserves</a:t>
            </a:r>
            <a:r>
              <a:rPr lang="pl-PL" sz="2800" dirty="0"/>
              <a:t> </a:t>
            </a:r>
            <a:r>
              <a:rPr lang="pl-PL" sz="2800" dirty="0" err="1"/>
              <a:t>local</a:t>
            </a:r>
            <a:r>
              <a:rPr lang="pl-PL" sz="2800" dirty="0"/>
              <a:t> </a:t>
            </a:r>
            <a:r>
              <a:rPr lang="pl-PL" sz="2800" dirty="0" err="1"/>
              <a:t>structure</a:t>
            </a:r>
            <a:endParaRPr lang="pl-PL" sz="2800" dirty="0"/>
          </a:p>
        </p:txBody>
      </p:sp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827CCB5E-3841-2D66-01B8-1DD39C516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757" y="1403221"/>
            <a:ext cx="5317800" cy="513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79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11404</TotalTime>
  <Words>2359</Words>
  <Application>Microsoft Macintosh PowerPoint</Application>
  <PresentationFormat>Panoramiczny</PresentationFormat>
  <Paragraphs>383</Paragraphs>
  <Slides>59</Slides>
  <Notes>4</Notes>
  <HiddenSlides>0</HiddenSlides>
  <MMClips>1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59</vt:i4>
      </vt:variant>
    </vt:vector>
  </HeadingPairs>
  <TitlesOfParts>
    <vt:vector size="66" baseType="lpstr">
      <vt:lpstr>Aptos</vt:lpstr>
      <vt:lpstr>Arial</vt:lpstr>
      <vt:lpstr>Calibri</vt:lpstr>
      <vt:lpstr>Cambria</vt:lpstr>
      <vt:lpstr>Cambria Math</vt:lpstr>
      <vt:lpstr>Courier New</vt:lpstr>
      <vt:lpstr>Office Theme</vt:lpstr>
      <vt:lpstr>    Visualization and dimensionality reduction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Paweł Dąbrowski-Tumański</cp:lastModifiedBy>
  <cp:revision>41</cp:revision>
  <dcterms:created xsi:type="dcterms:W3CDTF">2013-01-27T09:14:16Z</dcterms:created>
  <dcterms:modified xsi:type="dcterms:W3CDTF">2025-10-16T08:35:56Z</dcterms:modified>
  <cp:category/>
</cp:coreProperties>
</file>